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  <p:sldMasterId id="2147483794" r:id="rId2"/>
    <p:sldMasterId id="2147483787" r:id="rId3"/>
    <p:sldMasterId id="2147483783" r:id="rId4"/>
    <p:sldMasterId id="2147483796" r:id="rId5"/>
    <p:sldMasterId id="2147483810" r:id="rId6"/>
    <p:sldMasterId id="2147483795" r:id="rId7"/>
    <p:sldMasterId id="2147483799" r:id="rId8"/>
  </p:sldMasterIdLst>
  <p:notesMasterIdLst>
    <p:notesMasterId r:id="rId32"/>
  </p:notesMasterIdLst>
  <p:handoutMasterIdLst>
    <p:handoutMasterId r:id="rId33"/>
  </p:handoutMasterIdLst>
  <p:sldIdLst>
    <p:sldId id="339" r:id="rId9"/>
    <p:sldId id="341" r:id="rId10"/>
    <p:sldId id="342" r:id="rId11"/>
    <p:sldId id="434" r:id="rId12"/>
    <p:sldId id="435" r:id="rId13"/>
    <p:sldId id="436" r:id="rId14"/>
    <p:sldId id="371" r:id="rId15"/>
    <p:sldId id="372" r:id="rId16"/>
    <p:sldId id="376" r:id="rId17"/>
    <p:sldId id="1409" r:id="rId18"/>
    <p:sldId id="377" r:id="rId19"/>
    <p:sldId id="437" r:id="rId20"/>
    <p:sldId id="438" r:id="rId21"/>
    <p:sldId id="1410" r:id="rId22"/>
    <p:sldId id="1411" r:id="rId23"/>
    <p:sldId id="1412" r:id="rId24"/>
    <p:sldId id="439" r:id="rId25"/>
    <p:sldId id="962" r:id="rId26"/>
    <p:sldId id="275" r:id="rId27"/>
    <p:sldId id="356" r:id="rId28"/>
    <p:sldId id="441" r:id="rId29"/>
    <p:sldId id="442" r:id="rId30"/>
    <p:sldId id="432" r:id="rId3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Your presentation" id="{709E090E-EBE9-464A-9C60-C6DE078C675E}">
          <p14:sldIdLst>
            <p14:sldId id="339"/>
            <p14:sldId id="341"/>
            <p14:sldId id="342"/>
            <p14:sldId id="434"/>
            <p14:sldId id="435"/>
            <p14:sldId id="436"/>
            <p14:sldId id="371"/>
            <p14:sldId id="372"/>
            <p14:sldId id="376"/>
            <p14:sldId id="1409"/>
            <p14:sldId id="377"/>
            <p14:sldId id="437"/>
            <p14:sldId id="438"/>
            <p14:sldId id="1410"/>
            <p14:sldId id="1411"/>
            <p14:sldId id="1412"/>
            <p14:sldId id="439"/>
            <p14:sldId id="962"/>
            <p14:sldId id="275"/>
            <p14:sldId id="356"/>
            <p14:sldId id="441"/>
            <p14:sldId id="442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834"/>
    <a:srgbClr val="E00023"/>
    <a:srgbClr val="4B4F56"/>
    <a:srgbClr val="474B57"/>
    <a:srgbClr val="5B5C67"/>
    <a:srgbClr val="009FE3"/>
    <a:srgbClr val="8686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7" autoAdjust="0"/>
    <p:restoredTop sz="83313" autoAdjust="0"/>
  </p:normalViewPr>
  <p:slideViewPr>
    <p:cSldViewPr snapToGrid="0" snapToObjects="1">
      <p:cViewPr varScale="1">
        <p:scale>
          <a:sx n="98" d="100"/>
          <a:sy n="98" d="100"/>
        </p:scale>
        <p:origin x="970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napToGrid="0" snapToObjects="1">
      <p:cViewPr varScale="1">
        <p:scale>
          <a:sx n="167" d="100"/>
          <a:sy n="167" d="100"/>
        </p:scale>
        <p:origin x="476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51020-B70B-2540-9F64-2DEBE4738279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6D8DF-799E-4243-AAF5-E3A7DC67B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1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7530E-8902-6141-AF0F-5C2376F7CD70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4E209-6A76-F640-9053-594E1FB8E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Which modules are the most interesting and relevant to applicants career aspirations?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 many lectures are there and how much group work will be done in seminars?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combination of exams, coursework or presentations is the course assessed by?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Who are the tutors and are they experts in areas the applicant wants to learn about?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subject areas do they </a:t>
            </a:r>
            <a:r>
              <a:rPr lang="en-US" dirty="0" err="1"/>
              <a:t>specialise</a:t>
            </a:r>
            <a:r>
              <a:rPr lang="en-US" dirty="0"/>
              <a:t> in?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Can applicants study abroad or get help with work placements?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Do they have sports facilities or societies to join?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 near home, a city center or the countryside are they?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6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9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4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1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32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04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85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xmlns="" id="{227F8D2F-BFFF-43EB-BD36-EDA6B7606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xmlns="" id="{43887860-ECED-45F5-85C9-3EF5DB27BF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If an applicant does not receive offers at the same time as their friends – this is normal. Each institution makes offers in different ways and at different rates.</a:t>
            </a:r>
          </a:p>
          <a:p>
            <a:pPr eaLnBrk="1" hangingPunct="1"/>
            <a:r>
              <a:rPr lang="en-US" altLang="en-US" dirty="0"/>
              <a:t>Applicants do not </a:t>
            </a:r>
            <a:r>
              <a:rPr lang="en-US" altLang="en-US" b="1" dirty="0"/>
              <a:t>have</a:t>
            </a:r>
            <a:r>
              <a:rPr lang="en-US" altLang="en-US" dirty="0"/>
              <a:t> to have an insurance choice if they are certain they would only be interested in one of their offers.</a:t>
            </a:r>
          </a:p>
          <a:p>
            <a:pPr eaLnBrk="1" hangingPunct="1"/>
            <a:r>
              <a:rPr lang="en-US" altLang="en-US" dirty="0"/>
              <a:t>Applicants cannot swap between their insurance and firm choices.</a:t>
            </a:r>
          </a:p>
          <a:p>
            <a:pPr eaLnBrk="1" hangingPunct="1"/>
            <a:r>
              <a:rPr lang="en-US" altLang="en-US" dirty="0"/>
              <a:t>The insurance choice disappears once they have been placed with their firm choice.</a:t>
            </a:r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2595FCE4-1D7F-4FA6-8BDF-5D4D1AB65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FD2A49F-0009-4C16-AF7E-6585D48A93B2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044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7" userDrawn="1">
          <p15:clr>
            <a:srgbClr val="FBAE40"/>
          </p15:clr>
        </p15:guide>
        <p15:guide id="2" pos="5516">
          <p15:clr>
            <a:srgbClr val="FBAE40"/>
          </p15:clr>
        </p15:guide>
        <p15:guide id="4" pos="5511" userDrawn="1">
          <p15:clr>
            <a:srgbClr val="FBAE40"/>
          </p15:clr>
        </p15:guide>
        <p15:guide id="5" pos="249" userDrawn="1">
          <p15:clr>
            <a:srgbClr val="FBAE40"/>
          </p15:clr>
        </p15:guide>
        <p15:guide id="6" orient="horz" pos="2935" userDrawn="1">
          <p15:clr>
            <a:srgbClr val="FBAE40"/>
          </p15:clr>
        </p15:guide>
        <p15:guide id="7" orient="horz" pos="26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85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09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e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e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74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G Studen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108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5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7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C6D898DE-5776-CA43-B474-2EB9590D1B52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G Stud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059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G Studen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29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G Studen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29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896465" y="384896"/>
            <a:ext cx="386058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5638798" y="0"/>
            <a:ext cx="3505202" cy="5143500"/>
            <a:chOff x="5638798" y="0"/>
            <a:chExt cx="3505202" cy="5143500"/>
          </a:xfrm>
        </p:grpSpPr>
        <p:sp>
          <p:nvSpPr>
            <p:cNvPr id="3" name="Rectangle 2"/>
            <p:cNvSpPr/>
            <p:nvPr userDrawn="1"/>
          </p:nvSpPr>
          <p:spPr>
            <a:xfrm>
              <a:off x="8009467" y="0"/>
              <a:ext cx="1134533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5638798" y="0"/>
              <a:ext cx="2463801" cy="5143500"/>
            </a:xfrm>
            <a:custGeom>
              <a:avLst/>
              <a:gdLst>
                <a:gd name="connsiteX0" fmla="*/ 0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0 w 1354668"/>
                <a:gd name="connsiteY4" fmla="*/ 0 h 5143500"/>
                <a:gd name="connsiteX0" fmla="*/ 643467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643467 w 1354668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68" h="5143500">
                  <a:moveTo>
                    <a:pt x="643467" y="0"/>
                  </a:moveTo>
                  <a:lnTo>
                    <a:pt x="1354668" y="0"/>
                  </a:lnTo>
                  <a:lnTo>
                    <a:pt x="1354668" y="5143500"/>
                  </a:lnTo>
                  <a:lnTo>
                    <a:pt x="0" y="5143500"/>
                  </a:lnTo>
                  <a:lnTo>
                    <a:pt x="6434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6">
          <p15:clr>
            <a:srgbClr val="FBAE40"/>
          </p15:clr>
        </p15:guide>
        <p15:guide id="4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G Student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681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36DBF44B-3934-024E-9AF7-F22E190DC1C9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G Student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15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21D30C7A-6F20-6E48-BCC0-B2A3B3A12243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is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108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5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7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is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059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6EEA5D8F-0B2A-3147-A0BD-FBE8D62A2F1D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iser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405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83948A8D-49A3-104C-8CB7-B0F853BF1DFC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57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5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7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B74B8635-BBBE-D148-BF20-E292826C4C0D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912" y="0"/>
            <a:ext cx="8539088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FF0A69F2-2D36-AE49-A1E8-D7862D1326DC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7040710D-94D2-5446-BC02-FE3E559580CC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57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5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7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AD359979-D5A1-054C-B05D-D8F260217586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B14CFF54-6B92-1D4A-BA6A-63022455B627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1B235238-F7F6-E748-8E2B-242C13FE87F3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rvatoir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357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5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7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826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rvatoir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195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302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 userDrawn="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rvatoir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rvatoir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rvatoir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rvatoir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704" y="0"/>
            <a:ext cx="9151704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rvatoire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704" y="0"/>
            <a:ext cx="9151704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rvatoire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579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rvatoire #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665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A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4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A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4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AS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4" y="0"/>
            <a:ext cx="9144001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AS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4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AS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4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AS-Right_aligned-White_box_only-CMYK.eps">
            <a:extLst>
              <a:ext uri="{FF2B5EF4-FFF2-40B4-BE49-F238E27FC236}">
                <a16:creationId xmlns:a16="http://schemas.microsoft.com/office/drawing/2014/main" xmlns="" id="{94087962-4AED-4448-B685-348534F82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32661" y="4512791"/>
            <a:ext cx="1811339" cy="4887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6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612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Security marking: </a:t>
            </a:r>
            <a:r>
              <a:rPr lang="en-US" b="1" dirty="0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Text Slide</a:t>
            </a:r>
            <a:br>
              <a:rPr lang="en-US" dirty="0"/>
            </a:br>
            <a:r>
              <a:rPr lang="en-US" dirty="0"/>
              <a:t>Layouts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75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1" r:id="rId2"/>
    <p:sldLayoutId id="2147483779" r:id="rId3"/>
    <p:sldLayoutId id="2147483720" r:id="rId4"/>
    <p:sldLayoutId id="2147483781" r:id="rId5"/>
    <p:sldLayoutId id="2147483782" r:id="rId6"/>
    <p:sldLayoutId id="2147483817" r:id="rId7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Mature Student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UG Student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15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Advisor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70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Provider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67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805" r:id="rId3"/>
    <p:sldLayoutId id="2147483806" r:id="rId4"/>
    <p:sldLayoutId id="2147483807" r:id="rId5"/>
    <p:sldLayoutId id="2147483808" r:id="rId6"/>
    <p:sldLayoutId id="2147483809" r:id="rId7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Campus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Conservatoire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5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UCAS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12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undergraduate/what-where-stud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parents-signup" TargetMode="External"/><Relationship Id="rId2" Type="http://schemas.openxmlformats.org/officeDocument/2006/relationships/hyperlink" Target="http://www.ucas.com/parent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as.com/alternatives-to-universi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alternatives/apprenticeships/apprenticeships-england/what-apprenticeships-are-available/degree-apprenticeships" TargetMode="External"/><Relationship Id="rId2" Type="http://schemas.openxmlformats.org/officeDocument/2006/relationships/hyperlink" Target="https://www.ucas.com/apprenticeships-in-the-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as.com/connect/blogs" TargetMode="External"/><Relationship Id="rId13" Type="http://schemas.openxmlformats.org/officeDocument/2006/relationships/hyperlink" Target="https://www.ucas.com/apprenticeships-uk" TargetMode="External"/><Relationship Id="rId3" Type="http://schemas.openxmlformats.org/officeDocument/2006/relationships/hyperlink" Target="https://www.ucas.com/ucas/subject-guide-list" TargetMode="External"/><Relationship Id="rId7" Type="http://schemas.openxmlformats.org/officeDocument/2006/relationships/hyperlink" Target="https://www.ucas.com/connect/videos?combine=" TargetMode="External"/><Relationship Id="rId12" Type="http://schemas.openxmlformats.org/officeDocument/2006/relationships/hyperlink" Target="https://careerfinder.ucas.com/" TargetMode="External"/><Relationship Id="rId2" Type="http://schemas.openxmlformats.org/officeDocument/2006/relationships/hyperlink" Target="https://digital.ucas.com/search/results?filters=Destination_Undergraduate&amp;SearchText=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cas.com/ucas/events/find/type/exhibition?keywords=" TargetMode="External"/><Relationship Id="rId11" Type="http://schemas.openxmlformats.org/officeDocument/2006/relationships/hyperlink" Target="https://www.ucas.com/careers/buzz-quiz" TargetMode="External"/><Relationship Id="rId5" Type="http://schemas.openxmlformats.org/officeDocument/2006/relationships/hyperlink" Target="https://www.ucas.com/ucas/undergraduate/getting-started/events-and-open-days/virtual-tours" TargetMode="External"/><Relationship Id="rId10" Type="http://schemas.openxmlformats.org/officeDocument/2006/relationships/hyperlink" Target="https://www.ucas.com/ucas/after-gcses/find-career-ideas/explore-jobs#js=on" TargetMode="External"/><Relationship Id="rId4" Type="http://schemas.openxmlformats.org/officeDocument/2006/relationships/hyperlink" Target="https://www.ucas.com/ucas/events/find/type/open-day?keywords=" TargetMode="External"/><Relationship Id="rId9" Type="http://schemas.openxmlformats.org/officeDocument/2006/relationships/hyperlink" Target="https://www.ucas.com/careers-advi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465624" y="3073105"/>
            <a:ext cx="217238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287" y="1998073"/>
            <a:ext cx="292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Parents’ evening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presentation</a:t>
            </a:r>
          </a:p>
        </p:txBody>
      </p:sp>
      <p:pic>
        <p:nvPicPr>
          <p:cNvPr id="11" name="Picture 10" descr="UCAS-Right_aligned-White_box-Keyline-CMY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CF8AC79B-BC1E-8946-9BD8-DA441559C503}"/>
              </a:ext>
            </a:extLst>
          </p:cNvPr>
          <p:cNvSpPr txBox="1">
            <a:spLocks/>
          </p:cNvSpPr>
          <p:nvPr/>
        </p:nvSpPr>
        <p:spPr>
          <a:xfrm>
            <a:off x="395287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8373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C8B14F-E867-43DC-B0EB-60EDBC569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03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04FF44-8BB3-413A-A5DC-2ABC62E64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254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12F383-0DAB-43FE-BFF1-4BF9A89EC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2" y="0"/>
            <a:ext cx="9092455" cy="5203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49907F-F669-4945-80AD-A89C42429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2413333" cy="52546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58D248-8DF5-4FE8-B9B7-D4B3AB42B4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703" y="85704"/>
            <a:ext cx="22346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00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8DD9083-8ABD-2244-BA19-BF93123900E3}"/>
              </a:ext>
            </a:extLst>
          </p:cNvPr>
          <p:cNvSpPr/>
          <p:nvPr/>
        </p:nvSpPr>
        <p:spPr>
          <a:xfrm>
            <a:off x="0" y="4408310"/>
            <a:ext cx="9217378" cy="73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447986F-E3E8-1B45-9193-C705BBE60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  <a:endParaRPr lang="en-US" b="1"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xmlns="" id="{5E570FE8-A671-144D-A047-77D42D30B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5539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04A34E-E9F2-4634-A53B-4786142EB87F}"/>
              </a:ext>
            </a:extLst>
          </p:cNvPr>
          <p:cNvSpPr/>
          <p:nvPr/>
        </p:nvSpPr>
        <p:spPr>
          <a:xfrm>
            <a:off x="4661012" y="2718924"/>
            <a:ext cx="1958273" cy="168938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4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4923AC3-5F74-48B3-A3CA-83376792C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8F1168-6265-4A0F-BC1A-104620AB7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141" y="942951"/>
            <a:ext cx="6589986" cy="3257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F9DAEA-8615-4212-9013-FEAF6F12BBAD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/>
              <a:t>Open day search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012F5B0-9051-46CC-A81C-DBFDB508E2B6}"/>
              </a:ext>
            </a:extLst>
          </p:cNvPr>
          <p:cNvSpPr/>
          <p:nvPr/>
        </p:nvSpPr>
        <p:spPr>
          <a:xfrm>
            <a:off x="1294889" y="942951"/>
            <a:ext cx="6589986" cy="3257597"/>
          </a:xfrm>
          <a:prstGeom prst="rect">
            <a:avLst/>
          </a:prstGeom>
          <a:noFill/>
          <a:ln w="63500">
            <a:solidFill>
              <a:srgbClr val="4B4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82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AAECFC-7570-4CE3-8C22-A2F21DA8F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98A10F-107E-4955-9CDC-93AB58D2EBCF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/>
              <a:t>Virtual tour 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67708FD-1AA0-497C-A06B-2DF1ABB979AC}"/>
              </a:ext>
            </a:extLst>
          </p:cNvPr>
          <p:cNvSpPr/>
          <p:nvPr/>
        </p:nvSpPr>
        <p:spPr>
          <a:xfrm>
            <a:off x="2224266" y="1073706"/>
            <a:ext cx="4695468" cy="2996085"/>
          </a:xfrm>
          <a:prstGeom prst="rect">
            <a:avLst/>
          </a:prstGeom>
          <a:noFill/>
          <a:ln w="63500">
            <a:solidFill>
              <a:srgbClr val="4B4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0A0CDF-2871-42C6-9B66-70D64579E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66" y="1073706"/>
            <a:ext cx="4695468" cy="29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5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D7AAFE-57CC-2041-9763-39C03AFD485C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/>
              <a:t>Apply key facts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318C48-EB6D-9341-A071-BC098C459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72" y="829745"/>
            <a:ext cx="6696855" cy="411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285750" indent="-285750" defTabSz="9144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 dirty="0"/>
              <a:t>Application is entirely online.</a:t>
            </a:r>
          </a:p>
          <a:p>
            <a:pPr marL="285750" indent="-285750" defTabSz="9144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 dirty="0"/>
              <a:t>Maximum of five choices.</a:t>
            </a:r>
          </a:p>
          <a:p>
            <a:pPr marL="285750" indent="-285750" defTabSz="9144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 dirty="0"/>
              <a:t>Some choice restrictions:</a:t>
            </a:r>
          </a:p>
          <a:p>
            <a:pPr marL="715963" lvl="1" indent="-223838" defTabSz="9144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 dirty="0"/>
              <a:t>medicine, veterinary medicine/science, dentistry</a:t>
            </a:r>
            <a:br>
              <a:rPr lang="en-GB" altLang="en-US" sz="1600" dirty="0"/>
            </a:br>
            <a:r>
              <a:rPr lang="en-GB" altLang="en-US" sz="1600" dirty="0"/>
              <a:t>(maximum of four)</a:t>
            </a:r>
          </a:p>
          <a:p>
            <a:pPr marL="715963" lvl="1" indent="-223838" defTabSz="9144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 dirty="0"/>
              <a:t>Oxford </a:t>
            </a:r>
            <a:r>
              <a:rPr lang="en-GB" altLang="en-US" sz="1600" dirty="0">
                <a:solidFill>
                  <a:schemeClr val="tx2"/>
                </a:solidFill>
              </a:rPr>
              <a:t>or</a:t>
            </a:r>
            <a:r>
              <a:rPr lang="en-GB" altLang="en-US" sz="1600" dirty="0"/>
              <a:t> Cambridge</a:t>
            </a:r>
          </a:p>
          <a:p>
            <a:pPr marL="285750" indent="-285750" defTabSz="9144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 dirty="0"/>
              <a:t>Simple application cost: </a:t>
            </a:r>
          </a:p>
          <a:p>
            <a:pPr marL="715963" lvl="1" indent="-223838" defTabSz="9144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 dirty="0"/>
              <a:t>one choice – £20 (changed for 2020 cycle)    </a:t>
            </a:r>
          </a:p>
          <a:p>
            <a:pPr marL="715963" lvl="1" indent="-223838" defTabSz="9144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 dirty="0"/>
              <a:t>two to five choices – £25 </a:t>
            </a:r>
          </a:p>
          <a:p>
            <a:pPr marL="285750" indent="-285750" defTabSz="9144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 dirty="0"/>
              <a:t>Equal consideration.</a:t>
            </a:r>
          </a:p>
          <a:p>
            <a:pPr marL="285750" indent="-285750" defTabSz="9144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 dirty="0"/>
              <a:t>‘Invisibility’.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E86EF41-52D9-4FC3-81E8-77E82583F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</p:spPr>
        <p:txBody>
          <a:bodyPr/>
          <a:lstStyle/>
          <a:p>
            <a:r>
              <a:rPr lang="en-US" dirty="0"/>
              <a:t>Security marking: PUBLIC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2173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D643B2-7EF2-5742-A3B1-122253D1C084}"/>
              </a:ext>
            </a:extLst>
          </p:cNvPr>
          <p:cNvSpPr txBox="1"/>
          <p:nvPr/>
        </p:nvSpPr>
        <p:spPr>
          <a:xfrm>
            <a:off x="395288" y="376238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/>
              <a:t>When to apply for 2020 entry</a:t>
            </a:r>
            <a:endParaRPr lang="en-US" sz="2800" b="1" dirty="0">
              <a:cs typeface="FS Albert Pr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5E1FC1-CBBE-F342-96CB-F51909BD98C5}"/>
              </a:ext>
            </a:extLst>
          </p:cNvPr>
          <p:cNvSpPr/>
          <p:nvPr/>
        </p:nvSpPr>
        <p:spPr>
          <a:xfrm>
            <a:off x="353023" y="1117505"/>
            <a:ext cx="843795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31"/>
              </a:spcAft>
              <a:defRPr/>
            </a:pPr>
            <a:r>
              <a:rPr lang="en-US" sz="1600" b="1" dirty="0">
                <a:solidFill>
                  <a:schemeClr val="tx2"/>
                </a:solidFill>
              </a:rPr>
              <a:t>21 May</a:t>
            </a:r>
            <a:r>
              <a:rPr lang="en-US" sz="1600" dirty="0"/>
              <a:t>			UCAS Undergraduate Apply opens for 2020 entry.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 dirty="0">
                <a:solidFill>
                  <a:schemeClr val="tx2"/>
                </a:solidFill>
              </a:rPr>
              <a:t>4 September </a:t>
            </a:r>
            <a:r>
              <a:rPr lang="en-US" sz="1600" dirty="0"/>
              <a:t>		</a:t>
            </a:r>
            <a:r>
              <a:rPr lang="en-GB" sz="1600" dirty="0"/>
              <a:t>First day for receipt of completed applications.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 dirty="0">
                <a:solidFill>
                  <a:schemeClr val="tx2"/>
                </a:solidFill>
              </a:rPr>
              <a:t>15 October*</a:t>
            </a:r>
            <a:r>
              <a:rPr lang="en-US" sz="1600" dirty="0"/>
              <a:t>		Application deadline for courses in </a:t>
            </a:r>
            <a:r>
              <a:rPr lang="en-GB" sz="1600" dirty="0"/>
              <a:t>medicine, veterinary medicine/science, 				and dentistry, and courses at </a:t>
            </a:r>
            <a:r>
              <a:rPr lang="en-US" sz="1600" dirty="0"/>
              <a:t>Oxford </a:t>
            </a:r>
            <a:r>
              <a:rPr lang="en-US" sz="1600" b="1" dirty="0"/>
              <a:t>or</a:t>
            </a:r>
            <a:r>
              <a:rPr lang="en-US" sz="1600" dirty="0"/>
              <a:t> Cambridge.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 dirty="0">
                <a:solidFill>
                  <a:schemeClr val="tx2"/>
                </a:solidFill>
              </a:rPr>
              <a:t>15 January*</a:t>
            </a:r>
            <a:r>
              <a:rPr lang="en-US" sz="1600" dirty="0"/>
              <a:t>		Equal consideration application deadline.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 dirty="0">
                <a:solidFill>
                  <a:schemeClr val="tx2"/>
                </a:solidFill>
              </a:rPr>
              <a:t>25 February </a:t>
            </a:r>
            <a:r>
              <a:rPr lang="en-US" sz="1600" dirty="0"/>
              <a:t>		Extra opens.</a:t>
            </a:r>
            <a:endParaRPr lang="en-GB" sz="1600" dirty="0"/>
          </a:p>
          <a:p>
            <a:pPr>
              <a:spcAft>
                <a:spcPts val="1131"/>
              </a:spcAft>
              <a:defRPr/>
            </a:pPr>
            <a:r>
              <a:rPr lang="en-US" sz="1600" b="1" dirty="0">
                <a:solidFill>
                  <a:schemeClr val="tx2"/>
                </a:solidFill>
              </a:rPr>
              <a:t>30 June*</a:t>
            </a:r>
            <a:r>
              <a:rPr lang="en-US" sz="1600" dirty="0"/>
              <a:t>		Last date for applications before Clearing.</a:t>
            </a:r>
          </a:p>
          <a:p>
            <a:pPr>
              <a:spcAft>
                <a:spcPts val="1131"/>
              </a:spcAft>
              <a:defRPr/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8D23C8-CEC5-0945-BE66-EF3B9581167D}"/>
              </a:ext>
            </a:extLst>
          </p:cNvPr>
          <p:cNvSpPr txBox="1"/>
          <p:nvPr/>
        </p:nvSpPr>
        <p:spPr>
          <a:xfrm>
            <a:off x="7072237" y="3601715"/>
            <a:ext cx="1718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 dirty="0"/>
              <a:t>* All 18:00 (UK time)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E7DAE01F-8315-488A-961C-0FDA26BC8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</p:spPr>
        <p:txBody>
          <a:bodyPr/>
          <a:lstStyle/>
          <a:p>
            <a:r>
              <a:rPr lang="en-US" dirty="0"/>
              <a:t>Security marking: PUBLIC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139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761A6B5-CA7C-6B4A-AAA9-DFD4F1B60D06}"/>
              </a:ext>
            </a:extLst>
          </p:cNvPr>
          <p:cNvGrpSpPr/>
          <p:nvPr/>
        </p:nvGrpSpPr>
        <p:grpSpPr>
          <a:xfrm>
            <a:off x="4572000" y="0"/>
            <a:ext cx="3505203" cy="5143500"/>
            <a:chOff x="5638798" y="0"/>
            <a:chExt cx="3505202" cy="51435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585338B-3F9A-CB4F-8720-1C13A6446E54}"/>
                </a:ext>
              </a:extLst>
            </p:cNvPr>
            <p:cNvSpPr/>
            <p:nvPr userDrawn="1"/>
          </p:nvSpPr>
          <p:spPr>
            <a:xfrm>
              <a:off x="8009467" y="0"/>
              <a:ext cx="1134533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xmlns="" id="{FA036C80-7A17-6247-9B4D-E280581DFA05}"/>
                </a:ext>
              </a:extLst>
            </p:cNvPr>
            <p:cNvSpPr/>
            <p:nvPr userDrawn="1"/>
          </p:nvSpPr>
          <p:spPr>
            <a:xfrm>
              <a:off x="5638798" y="0"/>
              <a:ext cx="2463801" cy="5143500"/>
            </a:xfrm>
            <a:custGeom>
              <a:avLst/>
              <a:gdLst>
                <a:gd name="connsiteX0" fmla="*/ 0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0 w 1354668"/>
                <a:gd name="connsiteY4" fmla="*/ 0 h 5143500"/>
                <a:gd name="connsiteX0" fmla="*/ 643467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643467 w 1354668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68" h="5143500">
                  <a:moveTo>
                    <a:pt x="643467" y="0"/>
                  </a:moveTo>
                  <a:lnTo>
                    <a:pt x="1354668" y="0"/>
                  </a:lnTo>
                  <a:lnTo>
                    <a:pt x="1354668" y="5143500"/>
                  </a:lnTo>
                  <a:lnTo>
                    <a:pt x="0" y="5143500"/>
                  </a:lnTo>
                  <a:lnTo>
                    <a:pt x="6434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UCAS-Right_aligned-White_box-Keyline-CMYK.eps">
            <a:extLst>
              <a:ext uri="{FF2B5EF4-FFF2-40B4-BE49-F238E27FC236}">
                <a16:creationId xmlns:a16="http://schemas.microsoft.com/office/drawing/2014/main" xmlns="" id="{6611945C-06EA-8C4F-998C-D0D7347E24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EDA2B1A3-8DEE-8945-AA84-D6BE3F839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76238"/>
            <a:ext cx="8512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800" b="1" dirty="0">
                <a:latin typeface="+mn-lt"/>
                <a:ea typeface="+mn-ea"/>
              </a:rPr>
              <a:t>Completing the UCAS application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983922E-9048-7943-BFF7-0F551885E5A9}"/>
              </a:ext>
            </a:extLst>
          </p:cNvPr>
          <p:cNvSpPr/>
          <p:nvPr/>
        </p:nvSpPr>
        <p:spPr>
          <a:xfrm>
            <a:off x="5795420" y="620875"/>
            <a:ext cx="25770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tabLst>
                <a:tab pos="1701800" algn="l"/>
                <a:tab pos="2954338" algn="l"/>
              </a:tabLst>
              <a:defRPr/>
            </a:pPr>
            <a:r>
              <a:rPr lang="en-GB" sz="1600" b="1" dirty="0">
                <a:solidFill>
                  <a:schemeClr val="bg1"/>
                </a:solidFill>
                <a:cs typeface="Arial" pitchFamily="34" charset="0"/>
              </a:rPr>
              <a:t>Sections to complete:</a:t>
            </a:r>
          </a:p>
          <a:p>
            <a:pPr marL="342900" indent="-342900" eaLnBrk="1" hangingPunct="1">
              <a:buFont typeface="+mj-lt"/>
              <a:buAutoNum type="arabicPeriod"/>
              <a:tabLst>
                <a:tab pos="1701800" algn="l"/>
                <a:tab pos="2954338" algn="l"/>
              </a:tabLst>
              <a:defRPr/>
            </a:pPr>
            <a:r>
              <a:rPr lang="en-GB" sz="1600" dirty="0">
                <a:solidFill>
                  <a:schemeClr val="bg1"/>
                </a:solidFill>
                <a:latin typeface="Calibri" panose="020F0502020204030204"/>
              </a:rPr>
              <a:t>Personal details</a:t>
            </a:r>
          </a:p>
          <a:p>
            <a:pPr marL="342900" indent="-342900" eaLnBrk="1" hangingPunct="1">
              <a:buFont typeface="+mj-lt"/>
              <a:buAutoNum type="arabicPeriod"/>
              <a:tabLst>
                <a:tab pos="1701800" algn="l"/>
                <a:tab pos="2954338" algn="l"/>
              </a:tabLst>
              <a:defRPr/>
            </a:pPr>
            <a:r>
              <a:rPr lang="en-GB" sz="1600" dirty="0">
                <a:solidFill>
                  <a:schemeClr val="bg1"/>
                </a:solidFill>
                <a:latin typeface="Calibri" panose="020F0502020204030204"/>
              </a:rPr>
              <a:t>Additional information</a:t>
            </a:r>
          </a:p>
          <a:p>
            <a:pPr marL="342900" indent="-342900" eaLnBrk="1" hangingPunct="1">
              <a:buFont typeface="+mj-lt"/>
              <a:buAutoNum type="arabicPeriod"/>
              <a:tabLst>
                <a:tab pos="1701800" algn="l"/>
                <a:tab pos="2954338" algn="l"/>
              </a:tabLst>
              <a:defRPr/>
            </a:pPr>
            <a:r>
              <a:rPr lang="en-GB" sz="1600" dirty="0">
                <a:solidFill>
                  <a:schemeClr val="bg1"/>
                </a:solidFill>
                <a:latin typeface="Calibri" panose="020F0502020204030204"/>
              </a:rPr>
              <a:t>Student finance  </a:t>
            </a:r>
          </a:p>
          <a:p>
            <a:pPr marL="342900" indent="-342900" eaLnBrk="1" hangingPunct="1">
              <a:buFont typeface="+mj-lt"/>
              <a:buAutoNum type="arabicPeriod"/>
              <a:tabLst>
                <a:tab pos="1701800" algn="l"/>
                <a:tab pos="2954338" algn="l"/>
              </a:tabLst>
              <a:defRPr/>
            </a:pPr>
            <a:r>
              <a:rPr lang="en-GB" sz="1600" dirty="0">
                <a:solidFill>
                  <a:schemeClr val="bg1"/>
                </a:solidFill>
                <a:latin typeface="Calibri" panose="020F0502020204030204"/>
              </a:rPr>
              <a:t>Choices</a:t>
            </a:r>
          </a:p>
          <a:p>
            <a:pPr marL="342900" indent="-342900" eaLnBrk="1" hangingPunct="1">
              <a:buFont typeface="+mj-lt"/>
              <a:buAutoNum type="arabicPeriod"/>
              <a:tabLst>
                <a:tab pos="1701800" algn="l"/>
                <a:tab pos="2954338" algn="l"/>
              </a:tabLst>
              <a:defRPr/>
            </a:pPr>
            <a:r>
              <a:rPr lang="en-GB" sz="1600" dirty="0">
                <a:solidFill>
                  <a:schemeClr val="bg1"/>
                </a:solidFill>
                <a:latin typeface="Calibri" panose="020F0502020204030204"/>
              </a:rPr>
              <a:t>Education</a:t>
            </a:r>
          </a:p>
          <a:p>
            <a:pPr marL="342900" indent="-342900" eaLnBrk="1" hangingPunct="1">
              <a:buFont typeface="+mj-lt"/>
              <a:buAutoNum type="arabicPeriod"/>
              <a:tabLst>
                <a:tab pos="1701800" algn="l"/>
                <a:tab pos="2954338" algn="l"/>
              </a:tabLst>
              <a:defRPr/>
            </a:pPr>
            <a:r>
              <a:rPr lang="en-GB" sz="1600" dirty="0">
                <a:solidFill>
                  <a:schemeClr val="bg1"/>
                </a:solidFill>
                <a:latin typeface="Calibri" panose="020F0502020204030204"/>
              </a:rPr>
              <a:t>Employment</a:t>
            </a:r>
          </a:p>
          <a:p>
            <a:pPr marL="342900" indent="-342900" eaLnBrk="1" hangingPunct="1">
              <a:buFont typeface="+mj-lt"/>
              <a:buAutoNum type="arabicPeriod"/>
              <a:tabLst>
                <a:tab pos="1701800" algn="l"/>
                <a:tab pos="2954338" algn="l"/>
              </a:tabLst>
              <a:defRPr/>
            </a:pPr>
            <a:r>
              <a:rPr lang="en-GB" sz="1600" dirty="0">
                <a:solidFill>
                  <a:schemeClr val="bg1"/>
                </a:solidFill>
                <a:latin typeface="Calibri" panose="020F0502020204030204"/>
              </a:rPr>
              <a:t>Personal statement</a:t>
            </a:r>
          </a:p>
          <a:p>
            <a:pPr marL="342900" indent="-342900" eaLnBrk="1" hangingPunct="1">
              <a:buFont typeface="+mj-lt"/>
              <a:buAutoNum type="arabicPeriod"/>
              <a:tabLst>
                <a:tab pos="1701800" algn="l"/>
                <a:tab pos="2954338" algn="l"/>
              </a:tabLst>
              <a:defRPr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/>
              </a:rPr>
              <a:t>Referee details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E2B945-1565-6B4E-B8B7-794A7C9F2AA2}"/>
              </a:ext>
            </a:extLst>
          </p:cNvPr>
          <p:cNvSpPr/>
          <p:nvPr/>
        </p:nvSpPr>
        <p:spPr>
          <a:xfrm>
            <a:off x="5991110" y="3148453"/>
            <a:ext cx="18935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hangingPunct="1">
              <a:spcBef>
                <a:spcPts val="300"/>
              </a:spcBef>
              <a:tabLst>
                <a:tab pos="1701800" algn="l"/>
                <a:tab pos="2954338" algn="l"/>
              </a:tabLst>
              <a:defRPr/>
            </a:pPr>
            <a:r>
              <a:rPr lang="en-GB" sz="1600" dirty="0">
                <a:solidFill>
                  <a:schemeClr val="bg1"/>
                </a:solidFill>
                <a:latin typeface="Calibri" panose="020F0502020204030204"/>
              </a:rPr>
              <a:t>Tutor adds reference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68B0B9-E8AF-2F46-AE6C-C3D1BEE1E34B}"/>
              </a:ext>
            </a:extLst>
          </p:cNvPr>
          <p:cNvSpPr/>
          <p:nvPr/>
        </p:nvSpPr>
        <p:spPr>
          <a:xfrm>
            <a:off x="6488574" y="3573106"/>
            <a:ext cx="638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hangingPunct="1">
              <a:spcBef>
                <a:spcPts val="300"/>
              </a:spcBef>
              <a:tabLst>
                <a:tab pos="1701800" algn="l"/>
                <a:tab pos="2954338" algn="l"/>
              </a:tabLst>
              <a:defRPr/>
            </a:pPr>
            <a:r>
              <a:rPr lang="en-GB" sz="1600" dirty="0">
                <a:solidFill>
                  <a:schemeClr val="bg1"/>
                </a:solidFill>
                <a:latin typeface="Calibri" panose="020F0502020204030204"/>
              </a:rPr>
              <a:t>UCAS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715E03-8253-FA41-A23C-FB003A20D80F}"/>
              </a:ext>
            </a:extLst>
          </p:cNvPr>
          <p:cNvSpPr/>
          <p:nvPr/>
        </p:nvSpPr>
        <p:spPr>
          <a:xfrm>
            <a:off x="5979180" y="3997760"/>
            <a:ext cx="1898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ts val="300"/>
              </a:spcBef>
              <a:tabLst>
                <a:tab pos="1701800" algn="l"/>
                <a:tab pos="2954338" algn="l"/>
              </a:tabLst>
              <a:defRPr/>
            </a:pPr>
            <a:r>
              <a:rPr lang="en-GB" sz="1600" dirty="0">
                <a:solidFill>
                  <a:schemeClr val="bg1"/>
                </a:solidFill>
                <a:latin typeface="Calibri" panose="020F0502020204030204"/>
              </a:rPr>
              <a:t>Universities/colleges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xmlns="" id="{819A8A10-5FE5-A74C-86BC-F30AD5E1EEBA}"/>
              </a:ext>
            </a:extLst>
          </p:cNvPr>
          <p:cNvSpPr/>
          <p:nvPr/>
        </p:nvSpPr>
        <p:spPr>
          <a:xfrm rot="5400000">
            <a:off x="6752169" y="3454253"/>
            <a:ext cx="204787" cy="166688"/>
          </a:xfrm>
          <a:prstGeom prst="rightArrow">
            <a:avLst>
              <a:gd name="adj1" fmla="val 37808"/>
              <a:gd name="adj2" fmla="val 591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9" name="Right Arrow 17">
            <a:extLst>
              <a:ext uri="{FF2B5EF4-FFF2-40B4-BE49-F238E27FC236}">
                <a16:creationId xmlns:a16="http://schemas.microsoft.com/office/drawing/2014/main" xmlns="" id="{6EAEA243-ABF5-2346-A25F-94D5A2DDC589}"/>
              </a:ext>
            </a:extLst>
          </p:cNvPr>
          <p:cNvSpPr/>
          <p:nvPr/>
        </p:nvSpPr>
        <p:spPr>
          <a:xfrm rot="5400000">
            <a:off x="6736655" y="3885402"/>
            <a:ext cx="203200" cy="166688"/>
          </a:xfrm>
          <a:prstGeom prst="rightArrow">
            <a:avLst>
              <a:gd name="adj1" fmla="val 37808"/>
              <a:gd name="adj2" fmla="val 591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0" name="Right Arrow 17">
            <a:extLst>
              <a:ext uri="{FF2B5EF4-FFF2-40B4-BE49-F238E27FC236}">
                <a16:creationId xmlns:a16="http://schemas.microsoft.com/office/drawing/2014/main" xmlns="" id="{A93A553C-933C-C049-8EF9-0EBD4DDB1D19}"/>
              </a:ext>
            </a:extLst>
          </p:cNvPr>
          <p:cNvSpPr/>
          <p:nvPr/>
        </p:nvSpPr>
        <p:spPr>
          <a:xfrm rot="5400000">
            <a:off x="6728358" y="2946206"/>
            <a:ext cx="204787" cy="166687"/>
          </a:xfrm>
          <a:prstGeom prst="rightArrow">
            <a:avLst>
              <a:gd name="adj1" fmla="val 37808"/>
              <a:gd name="adj2" fmla="val 591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DA2EEFD-0CB3-45BB-B4FA-2F6DB6E79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45" y="1086211"/>
            <a:ext cx="3959767" cy="3186765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A5FF6272-4FD6-4199-A680-D7FBF289D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</p:spPr>
        <p:txBody>
          <a:bodyPr/>
          <a:lstStyle/>
          <a:p>
            <a:r>
              <a:rPr lang="en-US" dirty="0"/>
              <a:t>Security marking: PUBLIC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86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43CCADB-33A7-4BA3-8EE9-A156A87C2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0A0A5B-F04A-448E-9155-B881C34BC5C2}"/>
              </a:ext>
            </a:extLst>
          </p:cNvPr>
          <p:cNvSpPr/>
          <p:nvPr/>
        </p:nvSpPr>
        <p:spPr>
          <a:xfrm>
            <a:off x="316493" y="925275"/>
            <a:ext cx="7242175" cy="45012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9144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charset="0"/>
                <a:ea typeface="ＭＳ Ｐゴシック" charset="-128"/>
              </a:rPr>
              <a:t>The only section the applicant has full control over.</a:t>
            </a:r>
          </a:p>
          <a:p>
            <a:pPr marL="285750" indent="-285750" defTabSz="9144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charset="0"/>
                <a:ea typeface="ＭＳ Ｐゴシック" charset="-128"/>
              </a:rPr>
              <a:t>Their only chance to market themselves individually.</a:t>
            </a:r>
          </a:p>
          <a:p>
            <a:pPr marL="285750" indent="-285750" defTabSz="9144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charset="0"/>
                <a:ea typeface="ＭＳ Ｐゴシック" charset="-128"/>
              </a:rPr>
              <a:t>One personal statement for all choices.</a:t>
            </a:r>
          </a:p>
          <a:p>
            <a:pPr marL="285750" lvl="1" indent="-285750" defTabSz="9144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charset="0"/>
                <a:ea typeface="ＭＳ Ｐゴシック" charset="-128"/>
              </a:rPr>
              <a:t>Maximum of 4,000 characters, or 47 lines.</a:t>
            </a:r>
          </a:p>
          <a:p>
            <a:pPr marL="285750" lvl="1" indent="-285750" defTabSz="9144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charset="0"/>
                <a:ea typeface="ＭＳ Ｐゴシック" charset="-128"/>
              </a:rPr>
              <a:t>Minimum of 1,000 characters.</a:t>
            </a:r>
          </a:p>
          <a:p>
            <a:pPr marL="285750" lvl="1" indent="-285750" defTabSz="9144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charset="0"/>
                <a:ea typeface="ＭＳ Ｐゴシック" charset="-128"/>
              </a:rPr>
              <a:t>No spelling/grammar check.</a:t>
            </a:r>
          </a:p>
          <a:p>
            <a:pPr marL="285750" lvl="1" indent="-285750" defTabSz="9144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charset="0"/>
                <a:ea typeface="ＭＳ Ｐゴシック" charset="-128"/>
              </a:rPr>
              <a:t>No formatting.</a:t>
            </a:r>
          </a:p>
          <a:p>
            <a:pPr marL="257175" indent="-257175" eaLnBrk="1" hangingPunct="1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D87551-8841-464F-BA5D-05EA49938C01}"/>
              </a:ext>
            </a:extLst>
          </p:cNvPr>
          <p:cNvSpPr txBox="1"/>
          <p:nvPr/>
        </p:nvSpPr>
        <p:spPr>
          <a:xfrm>
            <a:off x="395288" y="376238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/>
              <a:t>The personal statement</a:t>
            </a:r>
            <a:endParaRPr lang="en-US" sz="2800" b="1" dirty="0">
              <a:cs typeface="FS Albert Pro"/>
            </a:endParaRPr>
          </a:p>
        </p:txBody>
      </p:sp>
    </p:spTree>
    <p:extLst>
      <p:ext uri="{BB962C8B-B14F-4D97-AF65-F5344CB8AC3E}">
        <p14:creationId xmlns:p14="http://schemas.microsoft.com/office/powerpoint/2010/main" val="139992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4A9CA3-2F0C-43C0-9E58-381035B8E749}"/>
              </a:ext>
            </a:extLst>
          </p:cNvPr>
          <p:cNvSpPr txBox="1"/>
          <p:nvPr/>
        </p:nvSpPr>
        <p:spPr>
          <a:xfrm>
            <a:off x="395288" y="376238"/>
            <a:ext cx="8365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>
                <a:solidFill>
                  <a:srgbClr val="FFFFFF"/>
                </a:solidFill>
              </a:rPr>
              <a:t>Decisions</a:t>
            </a:r>
            <a:endParaRPr lang="en-US" sz="2800" b="1" dirty="0">
              <a:solidFill>
                <a:srgbClr val="FFFFFF"/>
              </a:solidFill>
              <a:cs typeface="FS Albert Pr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A787402-5676-4464-BB83-DB2DC3D80FA3}"/>
              </a:ext>
            </a:extLst>
          </p:cNvPr>
          <p:cNvSpPr txBox="1"/>
          <p:nvPr/>
        </p:nvSpPr>
        <p:spPr>
          <a:xfrm>
            <a:off x="1247057" y="1789602"/>
            <a:ext cx="205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/>
              <a:t>personal statement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46549" y="1724040"/>
            <a:ext cx="500456" cy="500456"/>
            <a:chOff x="2351913" y="2214831"/>
            <a:chExt cx="500456" cy="500456"/>
          </a:xfrm>
          <a:solidFill>
            <a:schemeClr val="accent3"/>
          </a:solidFill>
        </p:grpSpPr>
        <p:sp>
          <p:nvSpPr>
            <p:cNvPr id="21" name="Oval 20"/>
            <p:cNvSpPr/>
            <p:nvPr/>
          </p:nvSpPr>
          <p:spPr>
            <a:xfrm>
              <a:off x="2351913" y="221483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2326207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A787402-5676-4464-BB83-DB2DC3D80FA3}"/>
              </a:ext>
            </a:extLst>
          </p:cNvPr>
          <p:cNvSpPr txBox="1"/>
          <p:nvPr/>
        </p:nvSpPr>
        <p:spPr>
          <a:xfrm>
            <a:off x="1247057" y="2592439"/>
            <a:ext cx="195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/>
              <a:t>qualifications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6549" y="2520131"/>
            <a:ext cx="500456" cy="500456"/>
            <a:chOff x="2351913" y="3010922"/>
            <a:chExt cx="500456" cy="500456"/>
          </a:xfrm>
          <a:solidFill>
            <a:schemeClr val="accent3"/>
          </a:solidFill>
        </p:grpSpPr>
        <p:sp>
          <p:nvSpPr>
            <p:cNvPr id="27" name="Oval 26"/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3122298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A787402-5676-4464-BB83-DB2DC3D80FA3}"/>
              </a:ext>
            </a:extLst>
          </p:cNvPr>
          <p:cNvSpPr txBox="1"/>
          <p:nvPr/>
        </p:nvSpPr>
        <p:spPr>
          <a:xfrm>
            <a:off x="1247057" y="3378952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/>
              <a:t>reference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46549" y="3310652"/>
            <a:ext cx="500456" cy="500456"/>
            <a:chOff x="2764076" y="3801443"/>
            <a:chExt cx="500456" cy="500456"/>
          </a:xfrm>
          <a:solidFill>
            <a:schemeClr val="accent3"/>
          </a:solidFill>
        </p:grpSpPr>
        <p:sp>
          <p:nvSpPr>
            <p:cNvPr id="31" name="Oval 30"/>
            <p:cNvSpPr/>
            <p:nvPr/>
          </p:nvSpPr>
          <p:spPr>
            <a:xfrm>
              <a:off x="2764076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A787402-5676-4464-BB83-DB2DC3D80FA3}"/>
              </a:ext>
            </a:extLst>
          </p:cNvPr>
          <p:cNvSpPr txBox="1"/>
          <p:nvPr/>
        </p:nvSpPr>
        <p:spPr>
          <a:xfrm>
            <a:off x="498498" y="1064163"/>
            <a:ext cx="3914246" cy="338554"/>
          </a:xfrm>
          <a:prstGeom prst="rect">
            <a:avLst/>
          </a:prstGeom>
          <a:noFill/>
        </p:spPr>
        <p:txBody>
          <a:bodyPr wrap="square" numCol="1" spcCol="144000" rtlCol="0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en-GB" sz="1600" dirty="0">
                <a:solidFill>
                  <a:srgbClr val="FFFFFF"/>
                </a:solidFill>
              </a:rPr>
              <a:t>Universities and colleges will review the: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A787402-5676-4464-BB83-DB2DC3D80FA3}"/>
              </a:ext>
            </a:extLst>
          </p:cNvPr>
          <p:cNvSpPr txBox="1"/>
          <p:nvPr/>
        </p:nvSpPr>
        <p:spPr>
          <a:xfrm>
            <a:off x="5650763" y="1799189"/>
            <a:ext cx="205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/>
              <a:t>Admissions test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A787402-5676-4464-BB83-DB2DC3D80FA3}"/>
              </a:ext>
            </a:extLst>
          </p:cNvPr>
          <p:cNvSpPr txBox="1"/>
          <p:nvPr/>
        </p:nvSpPr>
        <p:spPr>
          <a:xfrm>
            <a:off x="5650763" y="2601082"/>
            <a:ext cx="195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/>
              <a:t>Interview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A787402-5676-4464-BB83-DB2DC3D80FA3}"/>
              </a:ext>
            </a:extLst>
          </p:cNvPr>
          <p:cNvSpPr txBox="1"/>
          <p:nvPr/>
        </p:nvSpPr>
        <p:spPr>
          <a:xfrm>
            <a:off x="5650763" y="3385801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/>
              <a:t>Portfolio/audition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9DEF55C-55D5-42FC-A1AA-1177E2B13703}"/>
              </a:ext>
            </a:extLst>
          </p:cNvPr>
          <p:cNvGrpSpPr/>
          <p:nvPr/>
        </p:nvGrpSpPr>
        <p:grpSpPr>
          <a:xfrm>
            <a:off x="5050255" y="1728475"/>
            <a:ext cx="500456" cy="500456"/>
            <a:chOff x="2351913" y="2214831"/>
            <a:chExt cx="500456" cy="500456"/>
          </a:xfrm>
          <a:solidFill>
            <a:schemeClr val="accent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753168C6-D24A-415A-9CAA-68D392CDE549}"/>
                </a:ext>
              </a:extLst>
            </p:cNvPr>
            <p:cNvSpPr/>
            <p:nvPr/>
          </p:nvSpPr>
          <p:spPr>
            <a:xfrm>
              <a:off x="2351913" y="221483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D86F0886-31E6-48E0-9346-0B48A6689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2326207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F853B84-6156-42E2-859A-C09466A80725}"/>
              </a:ext>
            </a:extLst>
          </p:cNvPr>
          <p:cNvGrpSpPr/>
          <p:nvPr/>
        </p:nvGrpSpPr>
        <p:grpSpPr>
          <a:xfrm>
            <a:off x="5050255" y="2524566"/>
            <a:ext cx="500456" cy="500456"/>
            <a:chOff x="2351913" y="3010922"/>
            <a:chExt cx="500456" cy="500456"/>
          </a:xfrm>
          <a:solidFill>
            <a:schemeClr val="accent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DA48A23A-91A5-4E6A-9788-AE63C0575FDA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98EA99AF-EA40-4CBA-8D09-E4729217E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3122298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863EB02-570E-49F9-9D41-A7A7DD2FEC11}"/>
              </a:ext>
            </a:extLst>
          </p:cNvPr>
          <p:cNvGrpSpPr/>
          <p:nvPr/>
        </p:nvGrpSpPr>
        <p:grpSpPr>
          <a:xfrm>
            <a:off x="5050255" y="3315087"/>
            <a:ext cx="500456" cy="500456"/>
            <a:chOff x="2764076" y="3801443"/>
            <a:chExt cx="500456" cy="500456"/>
          </a:xfrm>
          <a:solidFill>
            <a:schemeClr val="accent4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5A9DF58F-5DD3-49D4-9CD0-5D8A17059697}"/>
                </a:ext>
              </a:extLst>
            </p:cNvPr>
            <p:cNvSpPr/>
            <p:nvPr/>
          </p:nvSpPr>
          <p:spPr>
            <a:xfrm>
              <a:off x="2764076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A06DFCAB-8AFE-4ED2-827C-73845D570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1C13B1A-DA2C-4DB0-8A90-10151B36325F}"/>
              </a:ext>
            </a:extLst>
          </p:cNvPr>
          <p:cNvSpPr txBox="1"/>
          <p:nvPr/>
        </p:nvSpPr>
        <p:spPr>
          <a:xfrm>
            <a:off x="4879309" y="1064163"/>
            <a:ext cx="3109914" cy="338554"/>
          </a:xfrm>
          <a:prstGeom prst="rect">
            <a:avLst/>
          </a:prstGeom>
          <a:noFill/>
        </p:spPr>
        <p:txBody>
          <a:bodyPr wrap="square" numCol="1" spcCol="144000" rtlCol="0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en-GB" sz="1600" dirty="0">
                <a:solidFill>
                  <a:srgbClr val="FFFFFF"/>
                </a:solidFill>
              </a:rPr>
              <a:t>They may also ask for: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7182AD4-59BD-4B37-BC7B-2B36E67A0EC1}"/>
              </a:ext>
            </a:extLst>
          </p:cNvPr>
          <p:cNvSpPr/>
          <p:nvPr/>
        </p:nvSpPr>
        <p:spPr>
          <a:xfrm>
            <a:off x="4952770" y="1069405"/>
            <a:ext cx="2962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FF"/>
                </a:solidFill>
              </a:rPr>
              <a:t>And make one of three decisions: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8F49DA-0FC5-4196-ADEB-601023453235}"/>
              </a:ext>
            </a:extLst>
          </p:cNvPr>
          <p:cNvSpPr/>
          <p:nvPr/>
        </p:nvSpPr>
        <p:spPr>
          <a:xfrm>
            <a:off x="5472601" y="1788318"/>
            <a:ext cx="2029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GB" sz="1600" b="1" dirty="0">
                <a:solidFill>
                  <a:srgbClr val="FFFFFF"/>
                </a:solidFill>
              </a:rPr>
              <a:t>Unconditional offer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57C3BD-82D8-4F24-846F-3CA1996461BB}"/>
              </a:ext>
            </a:extLst>
          </p:cNvPr>
          <p:cNvSpPr/>
          <p:nvPr/>
        </p:nvSpPr>
        <p:spPr>
          <a:xfrm>
            <a:off x="5478181" y="2621438"/>
            <a:ext cx="1808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0">
              <a:buClr>
                <a:schemeClr val="tx2"/>
              </a:buClr>
              <a:buNone/>
              <a:defRPr/>
            </a:pPr>
            <a:r>
              <a:rPr lang="en-GB" sz="1600" b="1" dirty="0">
                <a:solidFill>
                  <a:srgbClr val="FFFFFF"/>
                </a:solidFill>
              </a:rPr>
              <a:t>Conditional offer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154216-B5ED-4567-BD65-5B953C690B3F}"/>
              </a:ext>
            </a:extLst>
          </p:cNvPr>
          <p:cNvSpPr/>
          <p:nvPr/>
        </p:nvSpPr>
        <p:spPr>
          <a:xfrm>
            <a:off x="5447501" y="3382106"/>
            <a:ext cx="1462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0">
              <a:buClr>
                <a:schemeClr val="tx2"/>
              </a:buClr>
              <a:buNone/>
              <a:defRPr/>
            </a:pPr>
            <a:r>
              <a:rPr lang="en-GB" sz="1600" b="1" dirty="0">
                <a:solidFill>
                  <a:srgbClr val="FFFFFF"/>
                </a:solidFill>
              </a:rPr>
              <a:t>Unsuccessfu</a:t>
            </a:r>
            <a:r>
              <a:rPr lang="en-GB" sz="1600" dirty="0">
                <a:solidFill>
                  <a:srgbClr val="FFFFFF"/>
                </a:solidFill>
              </a:rPr>
              <a:t>l</a:t>
            </a: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xmlns="" id="{42E8A52B-79F5-4FF2-9134-9A97BE1E1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</p:spPr>
        <p:txBody>
          <a:bodyPr/>
          <a:lstStyle/>
          <a:p>
            <a:r>
              <a:rPr lang="en-US" dirty="0"/>
              <a:t>Security marking: PUBLIC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488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5" grpId="0"/>
      <p:bldP spid="55" grpId="0"/>
      <p:bldP spid="48" grpId="0"/>
      <p:bldP spid="2" grpId="0"/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1">
            <a:extLst>
              <a:ext uri="{FF2B5EF4-FFF2-40B4-BE49-F238E27FC236}">
                <a16:creationId xmlns:a16="http://schemas.microsoft.com/office/drawing/2014/main" xmlns="" id="{C170DE73-B76A-4994-B0B2-7A353BCD6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85" y="381044"/>
            <a:ext cx="7654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 dirty="0">
                <a:latin typeface="+mn-lt"/>
                <a:ea typeface="+mn-ea"/>
              </a:rPr>
              <a:t>Tracking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F17E36-98AE-42FE-80DA-C7BC9AE31FC2}"/>
              </a:ext>
            </a:extLst>
          </p:cNvPr>
          <p:cNvSpPr txBox="1">
            <a:spLocks/>
          </p:cNvSpPr>
          <p:nvPr/>
        </p:nvSpPr>
        <p:spPr>
          <a:xfrm>
            <a:off x="457200" y="975701"/>
            <a:ext cx="5991225" cy="1868488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sz="1600" dirty="0"/>
              <a:t>Track allows applicants to: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 dirty="0"/>
              <a:t>follow the progress of their application 24/7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 dirty="0"/>
              <a:t>see their choices and personal information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 dirty="0"/>
              <a:t>view their offers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 dirty="0"/>
              <a:t>reply to offers online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/>
              <a:buNone/>
              <a:defRPr/>
            </a:pPr>
            <a:endParaRPr lang="en-GB" sz="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CE1E6A-177C-49D5-8F70-50A33A652487}"/>
              </a:ext>
            </a:extLst>
          </p:cNvPr>
          <p:cNvSpPr/>
          <p:nvPr/>
        </p:nvSpPr>
        <p:spPr>
          <a:xfrm>
            <a:off x="331487" y="2865744"/>
            <a:ext cx="5932488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358775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/>
              <a:buNone/>
              <a:defRPr/>
            </a:pPr>
            <a:r>
              <a:rPr lang="en-GB" sz="1600" dirty="0"/>
              <a:t>In Track, a student can hold up to two offers:</a:t>
            </a:r>
          </a:p>
          <a:p>
            <a:pPr marL="377825" lvl="1" indent="-285750"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/>
              <a:t>firm</a:t>
            </a:r>
            <a:r>
              <a:rPr lang="en-GB" sz="1600" dirty="0"/>
              <a:t> – their first choice. If they meet the conditions of the offer they will be placed here</a:t>
            </a:r>
          </a:p>
          <a:p>
            <a:pPr marL="377825" lvl="1" indent="-285750"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/>
              <a:t>insurance</a:t>
            </a:r>
            <a:r>
              <a:rPr lang="en-GB" sz="1600" dirty="0"/>
              <a:t> – acts as a back-up choice if they are not placed with their firm choice</a:t>
            </a:r>
          </a:p>
        </p:txBody>
      </p:sp>
      <p:grpSp>
        <p:nvGrpSpPr>
          <p:cNvPr id="38918" name="Group 6">
            <a:extLst>
              <a:ext uri="{FF2B5EF4-FFF2-40B4-BE49-F238E27FC236}">
                <a16:creationId xmlns:a16="http://schemas.microsoft.com/office/drawing/2014/main" xmlns="" id="{DDE8E17D-565F-4977-8D20-72E012AF8777}"/>
              </a:ext>
            </a:extLst>
          </p:cNvPr>
          <p:cNvGrpSpPr>
            <a:grpSpLocks/>
          </p:cNvGrpSpPr>
          <p:nvPr/>
        </p:nvGrpSpPr>
        <p:grpSpPr bwMode="auto">
          <a:xfrm>
            <a:off x="5118664" y="925819"/>
            <a:ext cx="3363912" cy="2039938"/>
            <a:chOff x="3795547" y="1802693"/>
            <a:chExt cx="4150908" cy="2206770"/>
          </a:xfrm>
        </p:grpSpPr>
        <p:pic>
          <p:nvPicPr>
            <p:cNvPr id="38919" name="Picture 2">
              <a:extLst>
                <a:ext uri="{FF2B5EF4-FFF2-40B4-BE49-F238E27FC236}">
                  <a16:creationId xmlns:a16="http://schemas.microsoft.com/office/drawing/2014/main" xmlns="" id="{F91FE827-DD6C-47C8-B0F3-6E51C0030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53" r="35048" b="71698"/>
            <a:stretch>
              <a:fillRect/>
            </a:stretch>
          </p:blipFill>
          <p:spPr bwMode="auto">
            <a:xfrm>
              <a:off x="3795547" y="1802693"/>
              <a:ext cx="4150908" cy="220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8" descr="Circle.png">
              <a:extLst>
                <a:ext uri="{FF2B5EF4-FFF2-40B4-BE49-F238E27FC236}">
                  <a16:creationId xmlns:a16="http://schemas.microsoft.com/office/drawing/2014/main" xmlns="" id="{E3007DE0-2E87-4BF8-AF32-6CFA17143831}"/>
                </a:ext>
              </a:extLst>
            </p:cNvPr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47970">
              <a:off x="6157345" y="1958850"/>
              <a:ext cx="1193576" cy="221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5EBFBB1-78BD-F140-9528-C80608E93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B41C9F-747C-F940-9003-1EE129D10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9" y="1280114"/>
            <a:ext cx="7795564" cy="258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An independent charity</a:t>
            </a:r>
          </a:p>
          <a:p>
            <a:pPr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endParaRPr lang="en-GB" sz="1600" dirty="0"/>
          </a:p>
          <a:p>
            <a:pPr marL="0" indent="0">
              <a:buClr>
                <a:srgbClr val="E00023"/>
              </a:buClr>
              <a:buNone/>
              <a:defRPr/>
            </a:pPr>
            <a:endParaRPr lang="en-GB" sz="1600" dirty="0"/>
          </a:p>
          <a:p>
            <a:pPr marL="0" indent="0">
              <a:buClr>
                <a:srgbClr val="E00023"/>
              </a:buClr>
              <a:buNone/>
              <a:defRPr/>
            </a:pPr>
            <a:r>
              <a:rPr lang="en-GB" sz="1600" b="1" dirty="0"/>
              <a:t>       UCAS does:</a:t>
            </a:r>
          </a:p>
          <a:p>
            <a:pPr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process applications</a:t>
            </a:r>
          </a:p>
          <a:p>
            <a:pPr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provide information, advice, and training</a:t>
            </a:r>
          </a:p>
          <a:p>
            <a:pPr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have a Fraud and Verification Team</a:t>
            </a:r>
          </a:p>
          <a:p>
            <a:pPr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take part in education sector engagement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AB0C7B-5C9F-D742-ACC2-67FF6C899DEE}"/>
              </a:ext>
            </a:extLst>
          </p:cNvPr>
          <p:cNvSpPr txBox="1"/>
          <p:nvPr/>
        </p:nvSpPr>
        <p:spPr>
          <a:xfrm>
            <a:off x="395288" y="376238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/>
              <a:t>UCAS</a:t>
            </a:r>
            <a:endParaRPr lang="en-US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E40CC6C-7C94-624F-A896-5FF70A70F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724" y="2000308"/>
            <a:ext cx="3407129" cy="183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>
              <a:buClr>
                <a:srgbClr val="E00023"/>
              </a:buClr>
              <a:buNone/>
              <a:defRPr/>
            </a:pPr>
            <a:endParaRPr lang="en-GB" sz="1600" dirty="0"/>
          </a:p>
          <a:p>
            <a:pPr marL="0" indent="0">
              <a:buClr>
                <a:srgbClr val="E00023"/>
              </a:buClr>
              <a:buNone/>
              <a:defRPr/>
            </a:pPr>
            <a:r>
              <a:rPr lang="en-GB" sz="1600" b="1" dirty="0"/>
              <a:t>       UCAS doesn’t:</a:t>
            </a:r>
          </a:p>
          <a:p>
            <a:pPr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suggest courses or universities</a:t>
            </a:r>
          </a:p>
          <a:p>
            <a:pPr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make decisions or offers</a:t>
            </a:r>
          </a:p>
          <a:p>
            <a:pPr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advise on finance, immigration, or visas for individuals</a:t>
            </a: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xmlns="" id="{B14F6861-802E-B249-87DF-9514670CE940}"/>
              </a:ext>
            </a:extLst>
          </p:cNvPr>
          <p:cNvSpPr/>
          <p:nvPr/>
        </p:nvSpPr>
        <p:spPr>
          <a:xfrm>
            <a:off x="4798100" y="2240565"/>
            <a:ext cx="360000" cy="360000"/>
          </a:xfrm>
          <a:prstGeom prst="mathMultiply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34E7AF9-8917-BB49-A931-F7B050A9DD81}"/>
              </a:ext>
            </a:extLst>
          </p:cNvPr>
          <p:cNvGrpSpPr/>
          <p:nvPr/>
        </p:nvGrpSpPr>
        <p:grpSpPr>
          <a:xfrm>
            <a:off x="439465" y="2165752"/>
            <a:ext cx="330200" cy="262184"/>
            <a:chOff x="542335" y="2854624"/>
            <a:chExt cx="330200" cy="26218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EC037F68-95C0-FE45-9CD6-84F4D676E0D0}"/>
                </a:ext>
              </a:extLst>
            </p:cNvPr>
            <p:cNvCxnSpPr/>
            <p:nvPr/>
          </p:nvCxnSpPr>
          <p:spPr>
            <a:xfrm flipH="1" flipV="1">
              <a:off x="542335" y="3013692"/>
              <a:ext cx="87848" cy="103115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40816B3-D314-B844-BBA7-5DB426EA0DA1}"/>
                </a:ext>
              </a:extLst>
            </p:cNvPr>
            <p:cNvCxnSpPr/>
            <p:nvPr/>
          </p:nvCxnSpPr>
          <p:spPr>
            <a:xfrm flipV="1">
              <a:off x="582512" y="2854624"/>
              <a:ext cx="290023" cy="262184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747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D93533B-9EA8-AE42-A6D6-4C4803C00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0F9ACD-BE20-C94D-B99A-39BB12AE1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020097"/>
            <a:ext cx="6734855" cy="321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>
              <a:spcBef>
                <a:spcPts val="200"/>
              </a:spcBef>
              <a:buNone/>
              <a:defRPr/>
            </a:pPr>
            <a:r>
              <a:rPr lang="en-GB" b="1" dirty="0"/>
              <a:t>Extra</a:t>
            </a:r>
            <a:r>
              <a:rPr lang="en-GB" sz="1600" b="1" dirty="0">
                <a:solidFill>
                  <a:srgbClr val="D6001B"/>
                </a:solidFill>
              </a:rPr>
              <a:t> </a:t>
            </a:r>
            <a:r>
              <a:rPr lang="en-GB" sz="1600" dirty="0"/>
              <a:t>(25 Feb – 5 Jul)</a:t>
            </a:r>
          </a:p>
          <a:p>
            <a:pPr marL="0" lvl="1" indent="0">
              <a:spcBef>
                <a:spcPts val="200"/>
              </a:spcBef>
              <a:buNone/>
              <a:defRPr/>
            </a:pPr>
            <a:r>
              <a:rPr lang="en-GB" sz="1600" dirty="0"/>
              <a:t>Used all five choices and had no offers (or declined all offers/withdrew). </a:t>
            </a:r>
          </a:p>
          <a:p>
            <a:pPr marL="0" lvl="1" indent="0">
              <a:spcBef>
                <a:spcPts val="200"/>
              </a:spcBef>
              <a:buNone/>
              <a:defRPr/>
            </a:pPr>
            <a:r>
              <a:rPr lang="en-GB" sz="1600" dirty="0"/>
              <a:t>Add Extra choices for consideration one at a time via Track.</a:t>
            </a:r>
          </a:p>
          <a:p>
            <a:pPr marL="0" lvl="1" indent="0">
              <a:spcBef>
                <a:spcPts val="200"/>
              </a:spcBef>
              <a:buNone/>
              <a:defRPr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00"/>
              </a:spcBef>
              <a:buNone/>
              <a:defRPr/>
            </a:pPr>
            <a:r>
              <a:rPr lang="en-GB" b="1" dirty="0"/>
              <a:t>Clearing</a:t>
            </a:r>
            <a:r>
              <a:rPr lang="en-GB" sz="1600" dirty="0">
                <a:solidFill>
                  <a:srgbClr val="D6001B"/>
                </a:solidFill>
              </a:rPr>
              <a:t> </a:t>
            </a:r>
            <a:r>
              <a:rPr lang="en-GB" sz="1600" dirty="0"/>
              <a:t>(6 Jul – Oct)</a:t>
            </a:r>
          </a:p>
          <a:p>
            <a:pPr marL="0" indent="0">
              <a:spcBef>
                <a:spcPts val="200"/>
              </a:spcBef>
              <a:buNone/>
              <a:defRPr/>
            </a:pPr>
            <a:r>
              <a:rPr lang="en-GB" sz="1600" dirty="0"/>
              <a:t>Apply after 30 June, receive no offers, decline all offers, or not met conditions. </a:t>
            </a:r>
          </a:p>
          <a:p>
            <a:pPr marL="0" indent="0">
              <a:spcBef>
                <a:spcPts val="200"/>
              </a:spcBef>
              <a:buNone/>
              <a:defRPr/>
            </a:pPr>
            <a:r>
              <a:rPr lang="en-GB" sz="1600" dirty="0"/>
              <a:t>Find vacancies from 6 July, and add one choice via Track. </a:t>
            </a:r>
          </a:p>
          <a:p>
            <a:pPr marL="0" indent="0">
              <a:spcBef>
                <a:spcPts val="200"/>
              </a:spcBef>
              <a:buNone/>
              <a:defRPr/>
            </a:pPr>
            <a:endParaRPr lang="en-GB" sz="1600" dirty="0"/>
          </a:p>
          <a:p>
            <a:pPr marL="0" indent="0">
              <a:spcBef>
                <a:spcPts val="200"/>
              </a:spcBef>
              <a:buNone/>
              <a:defRPr/>
            </a:pPr>
            <a:r>
              <a:rPr lang="en-GB" b="1" dirty="0"/>
              <a:t>Adjustment</a:t>
            </a:r>
            <a:r>
              <a:rPr lang="en-GB" sz="1600" b="1" dirty="0">
                <a:solidFill>
                  <a:srgbClr val="B2001B"/>
                </a:solidFill>
              </a:rPr>
              <a:t> </a:t>
            </a:r>
            <a:r>
              <a:rPr lang="en-GB" sz="1600" dirty="0"/>
              <a:t>(up to five days in Aug) </a:t>
            </a:r>
          </a:p>
          <a:p>
            <a:pPr marL="0" indent="0">
              <a:spcBef>
                <a:spcPts val="200"/>
              </a:spcBef>
              <a:buNone/>
              <a:defRPr/>
            </a:pPr>
            <a:r>
              <a:rPr lang="en-GB" sz="1600" dirty="0"/>
              <a:t>Placed with firm choice, and did better than conditional offer. </a:t>
            </a:r>
          </a:p>
          <a:p>
            <a:pPr marL="0" indent="0">
              <a:spcBef>
                <a:spcPts val="200"/>
              </a:spcBef>
              <a:buNone/>
              <a:defRPr/>
            </a:pPr>
            <a:r>
              <a:rPr lang="en-GB" sz="1600" dirty="0"/>
              <a:t>Register in Track, then find another university or college. The new university or college adjusts the record.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722A05-5CE6-454D-96D3-05F486E8166E}"/>
              </a:ext>
            </a:extLst>
          </p:cNvPr>
          <p:cNvSpPr txBox="1"/>
          <p:nvPr/>
        </p:nvSpPr>
        <p:spPr>
          <a:xfrm>
            <a:off x="395288" y="376238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/>
              <a:t>Other options</a:t>
            </a:r>
          </a:p>
        </p:txBody>
      </p:sp>
    </p:spTree>
    <p:extLst>
      <p:ext uri="{BB962C8B-B14F-4D97-AF65-F5344CB8AC3E}">
        <p14:creationId xmlns:p14="http://schemas.microsoft.com/office/powerpoint/2010/main" val="168365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A7476FA-6205-404D-9215-149780372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D7ABF1-AA30-41D5-BF3D-C095CBF2D848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/>
              <a:t>What should your child be doing now?</a:t>
            </a:r>
            <a:endParaRPr lang="en-US" sz="2800" b="1" dirty="0">
              <a:cs typeface="FS Albert Pr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A5BDFC-30B5-4750-B23F-7CA4718017BD}"/>
              </a:ext>
            </a:extLst>
          </p:cNvPr>
          <p:cNvSpPr/>
          <p:nvPr/>
        </p:nvSpPr>
        <p:spPr>
          <a:xfrm>
            <a:off x="391310" y="1174659"/>
            <a:ext cx="7242175" cy="3347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9144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charset="0"/>
                <a:ea typeface="ＭＳ Ｐゴシック" charset="-128"/>
              </a:rPr>
              <a:t>Research.</a:t>
            </a:r>
          </a:p>
          <a:p>
            <a:pPr marL="285750" indent="-285750" defTabSz="9144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charset="0"/>
                <a:ea typeface="ＭＳ Ｐゴシック" charset="-128"/>
              </a:rPr>
              <a:t>Extracurricular activities.</a:t>
            </a:r>
          </a:p>
          <a:p>
            <a:pPr marL="285750" indent="-285750" defTabSz="9144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charset="0"/>
                <a:ea typeface="ＭＳ Ｐゴシック" charset="-128"/>
              </a:rPr>
              <a:t>Work experience.</a:t>
            </a:r>
          </a:p>
          <a:p>
            <a:pPr marL="285750" indent="-285750" defTabSz="9144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charset="0"/>
                <a:ea typeface="ＭＳ Ｐゴシック" charset="-128"/>
              </a:rPr>
              <a:t>Go beyond the syllabus.</a:t>
            </a:r>
          </a:p>
          <a:p>
            <a:pPr marL="285750" indent="-285750" defTabSz="91440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charset="0"/>
                <a:ea typeface="ＭＳ Ｐゴシック" charset="-128"/>
              </a:rPr>
              <a:t>Focus on this year’s studies.</a:t>
            </a:r>
          </a:p>
          <a:p>
            <a:pPr marL="257175" indent="-257175" eaLnBrk="1" hangingPunct="1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143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FEAEC51-5239-41FA-B6AC-1094714D5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11989B-97A3-4E65-87D5-5AB231E9AC33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 dirty="0"/>
              <a:t>How can you support them?</a:t>
            </a:r>
            <a:endParaRPr lang="en-US" sz="2800" b="1" dirty="0">
              <a:cs typeface="FS Albert Pro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A3337304-46F8-4E56-875A-3431DE730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36" y="1115144"/>
            <a:ext cx="556255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180975" lvl="2" indent="-180975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panose="020F0502020204030204"/>
                <a:ea typeface="+mn-ea"/>
              </a:rPr>
              <a:t>Use the parents/guardians’ section of the UCAS website at </a:t>
            </a:r>
            <a:r>
              <a:rPr lang="en-GB" sz="1600" dirty="0">
                <a:latin typeface="Calibri" panose="020F0502020204030204"/>
                <a:ea typeface="+mn-ea"/>
                <a:hlinkClick r:id="rId2"/>
              </a:rPr>
              <a:t>www.ucas.com/parents</a:t>
            </a:r>
            <a:r>
              <a:rPr lang="en-GB" sz="1600" dirty="0">
                <a:latin typeface="Calibri" panose="020F0502020204030204"/>
                <a:ea typeface="+mn-ea"/>
              </a:rPr>
              <a:t>.</a:t>
            </a:r>
          </a:p>
          <a:p>
            <a:pPr marL="180975" lvl="2" indent="-180975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Calibri" panose="020F0502020204030204"/>
              <a:ea typeface="+mn-ea"/>
            </a:endParaRPr>
          </a:p>
          <a:p>
            <a:pPr marL="180975" lvl="2" indent="-180975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panose="020F0502020204030204"/>
                <a:ea typeface="+mn-ea"/>
                <a:hlinkClick r:id="rId3"/>
              </a:rPr>
              <a:t>Sign up for updates from UCAS</a:t>
            </a:r>
            <a:r>
              <a:rPr lang="en-GB" sz="1600" dirty="0">
                <a:latin typeface="Calibri" panose="020F0502020204030204"/>
                <a:ea typeface="+mn-ea"/>
              </a:rPr>
              <a:t>, and get everything you need to know about the application process direct to your inbox.</a:t>
            </a:r>
          </a:p>
          <a:p>
            <a:pPr marL="0" lvl="2" indent="0" eaLnBrk="1" hangingPunct="1">
              <a:buClr>
                <a:srgbClr val="FF0000"/>
              </a:buClr>
              <a:defRPr/>
            </a:pPr>
            <a:endParaRPr lang="en-GB" sz="1600" dirty="0">
              <a:latin typeface="Calibri" panose="020F0502020204030204"/>
              <a:ea typeface="+mn-ea"/>
            </a:endParaRPr>
          </a:p>
          <a:p>
            <a:pPr marL="180975" lvl="2" indent="-180975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panose="020F0502020204030204"/>
                <a:ea typeface="+mn-ea"/>
              </a:rPr>
              <a:t>Offer to attend open days – you may have a different perspective.</a:t>
            </a:r>
          </a:p>
          <a:p>
            <a:pPr marL="180975" lvl="2" indent="-180975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Calibri" panose="020F0502020204030204"/>
              <a:ea typeface="+mn-ea"/>
            </a:endParaRPr>
          </a:p>
          <a:p>
            <a:pPr marL="180975" lvl="2" indent="-180975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panose="020F0502020204030204"/>
                <a:ea typeface="+mn-ea"/>
              </a:rPr>
              <a:t>Don’t book family holidays at key times.</a:t>
            </a:r>
          </a:p>
          <a:p>
            <a:pPr marL="180975" lvl="2" indent="-180975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Calibri" panose="020F0502020204030204"/>
              <a:ea typeface="+mn-ea"/>
            </a:endParaRPr>
          </a:p>
          <a:p>
            <a:pPr marL="180975" lvl="2" indent="-180975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panose="020F0502020204030204"/>
                <a:ea typeface="+mn-ea"/>
              </a:rPr>
              <a:t>Make sure they read everything carefully that is sent to them.</a:t>
            </a:r>
          </a:p>
          <a:p>
            <a:pPr marL="0" lvl="2" indent="0" eaLnBrk="1" hangingPunct="1">
              <a:buClr>
                <a:srgbClr val="FF0000"/>
              </a:buClr>
              <a:defRPr/>
            </a:pPr>
            <a:endParaRPr lang="en-GB" sz="1600" dirty="0"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0994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BF3A954-E612-3B48-A779-337923B03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6B8C8BA-BAA8-2646-ABA8-18669E612643}"/>
              </a:ext>
            </a:extLst>
          </p:cNvPr>
          <p:cNvCxnSpPr>
            <a:cxnSpLocks/>
          </p:cNvCxnSpPr>
          <p:nvPr/>
        </p:nvCxnSpPr>
        <p:spPr>
          <a:xfrm>
            <a:off x="465624" y="2374839"/>
            <a:ext cx="1607725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EE7488-B10A-9745-8F2B-BC760D5261AE}"/>
              </a:ext>
            </a:extLst>
          </p:cNvPr>
          <p:cNvSpPr txBox="1"/>
          <p:nvPr/>
        </p:nvSpPr>
        <p:spPr>
          <a:xfrm>
            <a:off x="395288" y="1709029"/>
            <a:ext cx="373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3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9657427B-B1A3-4646-8125-53EF347055D3}"/>
              </a:ext>
            </a:extLst>
          </p:cNvPr>
          <p:cNvSpPr/>
          <p:nvPr/>
        </p:nvSpPr>
        <p:spPr>
          <a:xfrm rot="10800000" flipH="1">
            <a:off x="3328767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6140FDD-6ACC-7D44-9B15-AC59C5A5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291570"/>
            <a:ext cx="4891555" cy="209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bg1"/>
                </a:solidFill>
              </a:rPr>
              <a:t>370+</a:t>
            </a:r>
            <a:r>
              <a:rPr lang="en-GB" sz="1600" dirty="0">
                <a:solidFill>
                  <a:schemeClr val="bg1"/>
                </a:solidFill>
              </a:rPr>
              <a:t> universities and colleges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chemeClr val="accent4"/>
                </a:solidFill>
              </a:rPr>
              <a:t>five</a:t>
            </a:r>
            <a:r>
              <a:rPr lang="en-GB" sz="1600" dirty="0">
                <a:solidFill>
                  <a:schemeClr val="bg1"/>
                </a:solidFill>
              </a:rPr>
              <a:t> in </a:t>
            </a:r>
            <a:r>
              <a:rPr lang="en-GB" sz="1600" b="1" dirty="0">
                <a:solidFill>
                  <a:schemeClr val="accent4"/>
                </a:solidFill>
              </a:rPr>
              <a:t>Northern Ireland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chemeClr val="tx2"/>
                </a:solidFill>
              </a:rPr>
              <a:t>20</a:t>
            </a:r>
            <a:r>
              <a:rPr lang="en-GB" sz="1600" dirty="0">
                <a:solidFill>
                  <a:schemeClr val="bg1"/>
                </a:solidFill>
              </a:rPr>
              <a:t> in </a:t>
            </a:r>
            <a:r>
              <a:rPr lang="en-GB" sz="1600" b="1" dirty="0">
                <a:solidFill>
                  <a:schemeClr val="tx2"/>
                </a:solidFill>
              </a:rPr>
              <a:t>Wales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chemeClr val="accent5"/>
                </a:solidFill>
              </a:rPr>
              <a:t>21</a:t>
            </a:r>
            <a:r>
              <a:rPr lang="en-GB" sz="1600" dirty="0">
                <a:solidFill>
                  <a:schemeClr val="bg1"/>
                </a:solidFill>
              </a:rPr>
              <a:t> in </a:t>
            </a:r>
            <a:r>
              <a:rPr lang="en-GB" sz="1600" b="1" dirty="0">
                <a:solidFill>
                  <a:schemeClr val="accent5"/>
                </a:solidFill>
              </a:rPr>
              <a:t>Scotland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chemeClr val="accent3"/>
                </a:solidFill>
              </a:rPr>
              <a:t>334</a:t>
            </a:r>
            <a:r>
              <a:rPr lang="en-GB" sz="1600" dirty="0">
                <a:solidFill>
                  <a:schemeClr val="bg1"/>
                </a:solidFill>
              </a:rPr>
              <a:t> in </a:t>
            </a:r>
            <a:r>
              <a:rPr lang="en-GB" sz="1600" b="1" dirty="0">
                <a:solidFill>
                  <a:schemeClr val="accent3"/>
                </a:solidFill>
              </a:rPr>
              <a:t>England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chemeClr val="bg1"/>
                </a:solidFill>
              </a:rPr>
              <a:t>one</a:t>
            </a:r>
            <a:r>
              <a:rPr lang="en-GB" sz="1600" dirty="0">
                <a:solidFill>
                  <a:schemeClr val="bg1"/>
                </a:solidFill>
              </a:rPr>
              <a:t> in mainland </a:t>
            </a:r>
            <a:r>
              <a:rPr lang="en-GB" sz="1600" b="1" dirty="0">
                <a:solidFill>
                  <a:schemeClr val="bg1"/>
                </a:solidFill>
              </a:rPr>
              <a:t>Europe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F52C85-622F-6D4B-BDDC-2897946DAE72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>
                <a:cs typeface="FS Albert Pro"/>
              </a:rPr>
              <a:t>Course providers</a:t>
            </a:r>
            <a:endParaRPr lang="en-US" sz="2800" b="1" dirty="0">
              <a:cs typeface="FS Albert Pr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049ADC6-FC5B-5A43-8D35-330D80D2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81337"/>
            <a:ext cx="346639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/>
                </a:solidFill>
              </a:rPr>
              <a:t>37,000+ courses available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96CD366-5822-4D4B-9488-7082293C8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73B682-547F-C240-B0D5-BBD8BF858B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4" y="894196"/>
            <a:ext cx="2745262" cy="40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8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8C85F7F2-71A2-4A5E-BE03-E8AD94625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0C7235-FEA6-4E29-B01E-9F55CBB90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72" y="1024754"/>
            <a:ext cx="6696855" cy="337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285750" indent="-285750" defTabSz="9144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rgbClr val="1F2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education.</a:t>
            </a:r>
          </a:p>
          <a:p>
            <a:pPr marL="285750" indent="-285750" defTabSz="9144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Apprenticeships and traineeships.</a:t>
            </a:r>
          </a:p>
          <a:p>
            <a:pPr marL="285750" indent="-285750" defTabSz="9144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Studying abroad.</a:t>
            </a:r>
          </a:p>
          <a:p>
            <a:pPr marL="285750" indent="-285750" defTabSz="9144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Gap year.</a:t>
            </a:r>
          </a:p>
          <a:p>
            <a:pPr marL="285750" indent="-285750" defTabSz="9144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Getting a job.</a:t>
            </a:r>
          </a:p>
          <a:p>
            <a:pPr algn="ctr" defTabSz="914400">
              <a:lnSpc>
                <a:spcPct val="150000"/>
              </a:lnSpc>
              <a:buClr>
                <a:schemeClr val="tx2"/>
              </a:buClr>
            </a:pPr>
            <a:endParaRPr lang="en-GB" altLang="en-US" sz="1600" dirty="0"/>
          </a:p>
          <a:p>
            <a:pPr defTabSz="914400">
              <a:lnSpc>
                <a:spcPct val="150000"/>
              </a:lnSpc>
              <a:buClr>
                <a:schemeClr val="tx2"/>
              </a:buClr>
            </a:pPr>
            <a:r>
              <a:rPr lang="en-GB" altLang="en-US" sz="1600" dirty="0"/>
              <a:t>Understand the options available at</a:t>
            </a:r>
          </a:p>
          <a:p>
            <a:pPr defTabSz="914400">
              <a:lnSpc>
                <a:spcPct val="150000"/>
              </a:lnSpc>
              <a:buClr>
                <a:schemeClr val="tx2"/>
              </a:buClr>
            </a:pPr>
            <a:r>
              <a:rPr lang="en-GB" altLang="en-US" sz="1600" dirty="0">
                <a:hlinkClick r:id="rId2"/>
              </a:rPr>
              <a:t>www.ucas.com/alternatives-to-university </a:t>
            </a:r>
            <a:endParaRPr lang="en-GB" altLang="en-US" sz="1600" dirty="0"/>
          </a:p>
          <a:p>
            <a:pPr marL="285750" indent="-285750" defTabSz="9144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alt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259BDE-EACC-4ED8-9E21-567CADC27EDB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1F2834"/>
                </a:solidFill>
                <a:cs typeface="FS Albert Pro"/>
              </a:rPr>
              <a:t>Choices</a:t>
            </a:r>
            <a:r>
              <a:rPr lang="en-GB" sz="2800" b="1" dirty="0">
                <a:cs typeface="FS Albert Pro"/>
              </a:rPr>
              <a:t> available</a:t>
            </a:r>
            <a:endParaRPr lang="en-US" sz="2800" b="1" dirty="0">
              <a:cs typeface="FS Albert Pro"/>
            </a:endParaRPr>
          </a:p>
        </p:txBody>
      </p:sp>
    </p:spTree>
    <p:extLst>
      <p:ext uri="{BB962C8B-B14F-4D97-AF65-F5344CB8AC3E}">
        <p14:creationId xmlns:p14="http://schemas.microsoft.com/office/powerpoint/2010/main" val="64958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7000A17-F0F2-458D-AC03-C297C5628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6D7EB153-BE71-4CFA-9C82-61E55CA6A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55" y="996950"/>
            <a:ext cx="8222450" cy="349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00023"/>
              </a:buClr>
              <a:defRPr/>
            </a:pPr>
            <a:r>
              <a:rPr lang="en-US" sz="1600" dirty="0">
                <a:latin typeface="Calibri" charset="0"/>
                <a:ea typeface="+mn-ea"/>
              </a:rPr>
              <a:t>UCAS has </a:t>
            </a:r>
            <a:r>
              <a:rPr lang="en-US" sz="1600" dirty="0">
                <a:latin typeface="Calibri" charset="0"/>
                <a:ea typeface="+mn-ea"/>
                <a:hlinkClick r:id="rId2"/>
              </a:rPr>
              <a:t>apprenticeships advice </a:t>
            </a:r>
            <a:r>
              <a:rPr lang="en-US" sz="1600" dirty="0">
                <a:latin typeface="Calibri" charset="0"/>
                <a:ea typeface="+mn-ea"/>
              </a:rPr>
              <a:t>to help students make informed decisions about their post-16 and post-18 opportunities.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00023"/>
              </a:buClr>
              <a:defRPr/>
            </a:pPr>
            <a:endParaRPr lang="en-US" sz="1600" dirty="0">
              <a:latin typeface="Calibri" charset="0"/>
              <a:ea typeface="+mn-ea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00023"/>
              </a:buClr>
              <a:defRPr/>
            </a:pPr>
            <a:r>
              <a:rPr lang="en-US" sz="1600" dirty="0">
                <a:latin typeface="Calibri" charset="0"/>
                <a:ea typeface="+mn-ea"/>
              </a:rPr>
              <a:t>Find out about:</a:t>
            </a:r>
          </a:p>
          <a:p>
            <a:pPr marL="627063" lvl="1" indent="-265113" eaLnBrk="1" hangingPunct="1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charset="0"/>
                <a:ea typeface="+mn-ea"/>
              </a:rPr>
              <a:t>the different types of apprenticeships</a:t>
            </a:r>
          </a:p>
          <a:p>
            <a:pPr marL="627063" lvl="1" indent="-265113" eaLnBrk="1" hangingPunct="1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charset="0"/>
                <a:ea typeface="+mn-ea"/>
              </a:rPr>
              <a:t>how to find and apply for apprenticeships</a:t>
            </a:r>
          </a:p>
          <a:p>
            <a:pPr marL="627063" lvl="1" indent="-265113" eaLnBrk="1" hangingPunct="1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charset="0"/>
                <a:ea typeface="+mn-ea"/>
              </a:rPr>
              <a:t>preparing for the application and interview process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Calibri" charset="0"/>
              <a:ea typeface="+mn-ea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00023"/>
              </a:buClr>
              <a:defRPr/>
            </a:pPr>
            <a:r>
              <a:rPr lang="en-US" sz="1600" dirty="0">
                <a:latin typeface="Calibri" charset="0"/>
                <a:ea typeface="+mn-ea"/>
              </a:rPr>
              <a:t>With the predicted growth of higher and degree apprenticeships, you’ll also find a dedicated </a:t>
            </a:r>
            <a:r>
              <a:rPr lang="en-US" sz="1600" dirty="0">
                <a:latin typeface="Calibri" charset="0"/>
                <a:ea typeface="+mn-ea"/>
                <a:hlinkClick r:id="rId3"/>
              </a:rPr>
              <a:t>degree and professional apprenticeships section</a:t>
            </a:r>
            <a:r>
              <a:rPr lang="en-US" sz="1600" dirty="0">
                <a:latin typeface="Calibri" charset="0"/>
                <a:ea typeface="+mn-ea"/>
              </a:rPr>
              <a:t> on ucas.com, which profiles current programmes in more detail.  </a:t>
            </a:r>
            <a:endParaRPr lang="en-GB" sz="1600" dirty="0">
              <a:latin typeface="Calibri" charset="0"/>
              <a:ea typeface="+mn-ea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32EC7A-5432-4568-8064-E0A90DCCD3A3}"/>
              </a:ext>
            </a:extLst>
          </p:cNvPr>
          <p:cNvSpPr txBox="1"/>
          <p:nvPr/>
        </p:nvSpPr>
        <p:spPr>
          <a:xfrm>
            <a:off x="395288" y="376238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/>
              <a:t>Apprenticeship advice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2267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0B62BA9-C3BA-42CD-AE11-7CDFB6F10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03260837-55F0-49F0-ADF9-78D1BA72A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58016"/>
            <a:ext cx="5585382" cy="411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150000"/>
              </a:lnSpc>
              <a:buClr>
                <a:schemeClr val="tx2"/>
              </a:buClr>
              <a:defRPr/>
            </a:pPr>
            <a:r>
              <a:rPr lang="en-GB" sz="1600" b="1" dirty="0">
                <a:ea typeface="ＭＳ Ｐゴシック" charset="-128"/>
                <a:cs typeface="Calibri" panose="020F0502020204030204" pitchFamily="34" charset="0"/>
              </a:rPr>
              <a:t>Opportunities while studying:</a:t>
            </a:r>
            <a:endParaRPr lang="en-US" sz="1600" b="1" dirty="0">
              <a:ea typeface="ＭＳ Ｐゴシック" charset="-128"/>
              <a:cs typeface="Calibri" panose="020F0502020204030204" pitchFamily="34" charset="0"/>
            </a:endParaRPr>
          </a:p>
          <a:p>
            <a:pPr marL="285750" indent="-285750" defTabSz="914400" eaLnBrk="1" hangingPunct="1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charset="-128"/>
                <a:cs typeface="Calibri" panose="020F0502020204030204" pitchFamily="34" charset="0"/>
              </a:rPr>
              <a:t>Chance to study a subject they are passionate about.</a:t>
            </a:r>
          </a:p>
          <a:p>
            <a:pPr marL="285750" indent="-285750" defTabSz="914400" eaLnBrk="1" hangingPunct="1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charset="-128"/>
                <a:cs typeface="Calibri" panose="020F0502020204030204" pitchFamily="34" charset="0"/>
              </a:rPr>
              <a:t>Achieve a qualification that could lead to their chosen career.</a:t>
            </a:r>
          </a:p>
          <a:p>
            <a:pPr marL="285750" indent="-285750" defTabSz="914400" eaLnBrk="1" hangingPunct="1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charset="-128"/>
                <a:cs typeface="Calibri" panose="020F0502020204030204" pitchFamily="34" charset="0"/>
              </a:rPr>
              <a:t>Grow in confidence, make lifelong friends, and gain independence and important life skills that will widen their prospects.</a:t>
            </a:r>
          </a:p>
          <a:p>
            <a:pPr defTabSz="914400" eaLnBrk="1" hangingPunct="1">
              <a:buClr>
                <a:schemeClr val="tx2"/>
              </a:buClr>
              <a:defRPr/>
            </a:pPr>
            <a:endParaRPr lang="en-GB" sz="1600" dirty="0">
              <a:ea typeface="ＭＳ Ｐゴシック" charset="-128"/>
              <a:cs typeface="Calibri" panose="020F0502020204030204" pitchFamily="34" charset="0"/>
            </a:endParaRPr>
          </a:p>
          <a:p>
            <a:pPr defTabSz="914400" eaLnBrk="1" hangingPunct="1">
              <a:lnSpc>
                <a:spcPct val="150000"/>
              </a:lnSpc>
              <a:buClr>
                <a:schemeClr val="tx2"/>
              </a:buClr>
              <a:defRPr/>
            </a:pPr>
            <a:r>
              <a:rPr lang="en-GB" sz="1600" b="1" dirty="0">
                <a:ea typeface="ＭＳ Ｐゴシック" charset="-128"/>
                <a:cs typeface="Calibri" panose="020F0502020204030204" pitchFamily="34" charset="0"/>
              </a:rPr>
              <a:t>With a degree, they’ll have:</a:t>
            </a:r>
          </a:p>
          <a:p>
            <a:pPr marL="285750" lvl="1" defTabSz="914400" eaLnBrk="1" hangingPunct="1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ea typeface="ＭＳ Ｐゴシック" charset="-128"/>
                <a:cs typeface="Calibri" panose="020F0502020204030204" pitchFamily="34" charset="0"/>
              </a:rPr>
              <a:t>the opportunity to follow their career path</a:t>
            </a:r>
          </a:p>
          <a:p>
            <a:pPr marL="285750" lvl="1" defTabSz="914400" eaLnBrk="1" hangingPunct="1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ea typeface="ＭＳ Ｐゴシック" charset="-128"/>
                <a:cs typeface="Calibri" panose="020F0502020204030204" pitchFamily="34" charset="0"/>
              </a:rPr>
              <a:t>better job prospects, as many employers target graduates</a:t>
            </a:r>
          </a:p>
          <a:p>
            <a:pPr marL="285750" lvl="1" defTabSz="914400" eaLnBrk="1" hangingPunct="1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ea typeface="ＭＳ Ｐゴシック" charset="-128"/>
                <a:cs typeface="Calibri" panose="020F0502020204030204" pitchFamily="34" charset="0"/>
              </a:rPr>
              <a:t>higher earning potential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5B7426-7C2E-42B1-BC1F-86BEF0B2AEE9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>
                <a:cs typeface="FS Albert Pro"/>
              </a:rPr>
              <a:t>Why higher education?</a:t>
            </a:r>
            <a:endParaRPr lang="en-US" sz="2800" b="1" dirty="0">
              <a:cs typeface="FS Albert Pro"/>
            </a:endParaRPr>
          </a:p>
        </p:txBody>
      </p:sp>
    </p:spTree>
    <p:extLst>
      <p:ext uri="{BB962C8B-B14F-4D97-AF65-F5344CB8AC3E}">
        <p14:creationId xmlns:p14="http://schemas.microsoft.com/office/powerpoint/2010/main" val="275191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B8FDA0DD-AEA6-EC4D-A661-2A68FA235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1232"/>
            <a:ext cx="7653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latin typeface="+mn-lt"/>
                <a:ea typeface="+mn-ea"/>
              </a:rPr>
              <a:t>Choosing the right university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FF750881-055F-7242-A2B3-3728601F3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914452"/>
            <a:ext cx="836136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/>
              <a:t>Style </a:t>
            </a:r>
            <a:r>
              <a:rPr lang="en-GB" sz="1400" dirty="0"/>
              <a:t>– </a:t>
            </a:r>
            <a:r>
              <a:rPr lang="en-US" altLang="en-US" sz="1400" dirty="0"/>
              <a:t>from traditional, with a focus on subject-based courses and research, to more modern universities that may have a greater focus on vocational courses.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/>
              <a:t>Location </a:t>
            </a:r>
            <a:r>
              <a:rPr lang="en-GB" sz="1400" dirty="0"/>
              <a:t>– </a:t>
            </a:r>
            <a:r>
              <a:rPr lang="en-US" altLang="en-US" sz="1400" dirty="0"/>
              <a:t>some are based in large cities, others in smaller towns. This can have a major influence on the environment and lifestyle on offer.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/>
              <a:t>Size </a:t>
            </a:r>
            <a:r>
              <a:rPr lang="en-GB" sz="1400" dirty="0"/>
              <a:t>– </a:t>
            </a:r>
            <a:r>
              <a:rPr lang="en-US" altLang="en-US" sz="1400" dirty="0"/>
              <a:t>larger universities can have more than 20,000 students, whereas some of the smallest have only a few thousand.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/>
              <a:t>Culture and facilities </a:t>
            </a:r>
            <a:r>
              <a:rPr lang="en-GB" sz="1400" dirty="0"/>
              <a:t>– </a:t>
            </a:r>
            <a:r>
              <a:rPr lang="en-US" altLang="en-US" sz="1400" dirty="0"/>
              <a:t>influenced by a range of factors, including the diversity of students who attend. 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/>
              <a:t>What graduates do </a:t>
            </a:r>
            <a:r>
              <a:rPr lang="en-GB" sz="1400" dirty="0"/>
              <a:t>– </a:t>
            </a:r>
            <a:r>
              <a:rPr lang="en-US" altLang="en-US" sz="1400" dirty="0"/>
              <a:t>all universities collect destination statistics. It can be interesting to find out the types of jobs or further study students go on to.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/>
              <a:t>Tuition fees </a:t>
            </a:r>
            <a:r>
              <a:rPr lang="en-GB" sz="1400" dirty="0"/>
              <a:t>– </a:t>
            </a:r>
            <a:r>
              <a:rPr lang="en-US" altLang="en-US" sz="1400" dirty="0"/>
              <a:t>can vary between course providers. Check if there are any scholarships/bursaries available. 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/>
              <a:t>Living costs </a:t>
            </a:r>
            <a:r>
              <a:rPr lang="en-GB" sz="1400" dirty="0"/>
              <a:t>– </a:t>
            </a:r>
            <a:r>
              <a:rPr lang="en-US" altLang="en-US" sz="1400" dirty="0"/>
              <a:t>accommodation, transport, and food can vary enormously.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862C0D-ADDB-44BC-8853-B05D557CF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PUBLIC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162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7513F8-D0B0-D541-85B1-CB1DE6608E85}"/>
              </a:ext>
            </a:extLst>
          </p:cNvPr>
          <p:cNvSpPr txBox="1"/>
          <p:nvPr/>
        </p:nvSpPr>
        <p:spPr>
          <a:xfrm>
            <a:off x="395288" y="384175"/>
            <a:ext cx="76533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a typeface="+mn-ea"/>
              </a:rPr>
              <a:t>Choosing the right course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993689B4-F8ED-CA46-975E-EA50425BF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93588"/>
            <a:ext cx="8376773" cy="359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What does the course cover?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Courses with the same title may be very different.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Look carefully at the core course content, and the range of optional studies/modules available.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Which modules are the most interesting and relevant to career aspirations?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See if the course or university/college offers any internship, placement, or study abroad opportunities.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How is the course taught </a:t>
            </a:r>
            <a:r>
              <a:rPr lang="en-GB" sz="1600" dirty="0"/>
              <a:t>–</a:t>
            </a:r>
            <a:r>
              <a:rPr lang="en-US" altLang="en-US" sz="1600" dirty="0"/>
              <a:t> structured teaching, or more independent research? How many lectures are there, and how much group work will be done in seminars?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How is the course assessed?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53956C-5168-43D7-B790-63DDE969D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PUBLIC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524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4F1DCA6-04E8-DD4F-8111-A3AE64CB4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Security marking: </a:t>
            </a:r>
            <a:r>
              <a:rPr lang="en-US" b="1" dirty="0"/>
              <a:t>PUBLIC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A481D2-1078-7244-B32F-04D7F90CB9F7}"/>
              </a:ext>
            </a:extLst>
          </p:cNvPr>
          <p:cNvSpPr txBox="1"/>
          <p:nvPr/>
        </p:nvSpPr>
        <p:spPr>
          <a:xfrm>
            <a:off x="395288" y="384175"/>
            <a:ext cx="76533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ea typeface="+mn-ea"/>
              </a:rPr>
              <a:t>Research – it’s free!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615B48ED-6163-B241-8DD5-5A09EFDB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07395"/>
            <a:ext cx="845569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hlinkClick r:id="rId2"/>
              </a:rPr>
              <a:t>Search tool</a:t>
            </a:r>
            <a:r>
              <a:rPr lang="en-US" altLang="en-US" sz="1600" dirty="0"/>
              <a:t> – to look for providers, courses, and minimum entry requirements. Use the </a:t>
            </a:r>
            <a:r>
              <a:rPr lang="en-US" altLang="en-US" sz="1600" dirty="0">
                <a:hlinkClick r:id="rId3"/>
              </a:rPr>
              <a:t>subject guides</a:t>
            </a:r>
            <a:r>
              <a:rPr lang="en-US" altLang="en-US" sz="1600" dirty="0"/>
              <a:t> to find more information.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hlinkClick r:id="rId4"/>
              </a:rPr>
              <a:t>Open days</a:t>
            </a:r>
            <a:r>
              <a:rPr lang="en-US" altLang="en-US" sz="1600" dirty="0"/>
              <a:t> and </a:t>
            </a:r>
            <a:r>
              <a:rPr lang="en-US" altLang="en-US" sz="1600" dirty="0">
                <a:hlinkClick r:id="rId5"/>
              </a:rPr>
              <a:t>virtual tours</a:t>
            </a:r>
            <a:r>
              <a:rPr lang="en-US" altLang="en-US" sz="1600" dirty="0"/>
              <a:t> – a great way to explore campuses and facilities.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hlinkClick r:id="rId6"/>
              </a:rPr>
              <a:t>UCAS’ higher education exhibitions</a:t>
            </a:r>
            <a:r>
              <a:rPr lang="en-US" altLang="en-US" sz="1600" dirty="0"/>
              <a:t> – useful to meet different universities and colleges, and explore options. </a:t>
            </a:r>
            <a:r>
              <a:rPr lang="en-GB" altLang="en-US" sz="1600" dirty="0">
                <a:cs typeface="Times New Roman" panose="02020603050405020304" pitchFamily="18" charset="0"/>
              </a:rPr>
              <a:t>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t is important to register, and encourage your students to register in advance.  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ea typeface="FS Albert Pro"/>
                <a:cs typeface="FS Albert Pro"/>
              </a:rPr>
              <a:t>Learning from others </a:t>
            </a:r>
            <a:r>
              <a:rPr lang="en-US" altLang="en-US" sz="1600" dirty="0"/>
              <a:t>– </a:t>
            </a:r>
            <a:r>
              <a:rPr lang="en-US" altLang="en-US" sz="1600" dirty="0">
                <a:hlinkClick r:id="rId7"/>
              </a:rPr>
              <a:t>student videos</a:t>
            </a:r>
            <a:r>
              <a:rPr lang="en-US" altLang="en-US" sz="1600" dirty="0"/>
              <a:t> and </a:t>
            </a:r>
            <a:r>
              <a:rPr lang="en-US" altLang="en-US" sz="1600" dirty="0">
                <a:hlinkClick r:id="rId8"/>
              </a:rPr>
              <a:t>blogs</a:t>
            </a:r>
            <a:r>
              <a:rPr lang="en-US" altLang="en-US" sz="1600" dirty="0"/>
              <a:t>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ea typeface="FS Albert Pro"/>
                <a:cs typeface="FS Albert Pro"/>
                <a:hlinkClick r:id="rId9"/>
              </a:rPr>
              <a:t>Career options</a:t>
            </a:r>
            <a:r>
              <a:rPr lang="en-US" altLang="en-US" sz="1600" dirty="0">
                <a:ea typeface="FS Albert Pro"/>
                <a:cs typeface="FS Albert Pro"/>
              </a:rPr>
              <a:t> </a:t>
            </a:r>
            <a:r>
              <a:rPr lang="en-US" altLang="en-US" sz="1600" dirty="0"/>
              <a:t>– use the </a:t>
            </a:r>
            <a:r>
              <a:rPr lang="en-US" altLang="en-US" sz="1600" dirty="0">
                <a:hlinkClick r:id="rId10"/>
              </a:rPr>
              <a:t>job profiles</a:t>
            </a:r>
            <a:r>
              <a:rPr lang="en-US" altLang="en-US" sz="1600" dirty="0"/>
              <a:t> to explore different career roles and pathways, or take the </a:t>
            </a:r>
            <a:r>
              <a:rPr lang="en-US" altLang="en-US" sz="1600" dirty="0">
                <a:hlinkClick r:id="rId11"/>
              </a:rPr>
              <a:t>Buzz quiz</a:t>
            </a:r>
            <a:r>
              <a:rPr lang="en-US" altLang="en-US" sz="1600" dirty="0"/>
              <a:t> to find out more about individual strengths, and what roles they may suit.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The </a:t>
            </a:r>
            <a:r>
              <a:rPr lang="en-US" altLang="en-US" sz="1600" dirty="0">
                <a:hlinkClick r:id="rId12"/>
              </a:rPr>
              <a:t>career finder tool</a:t>
            </a:r>
            <a:r>
              <a:rPr lang="en-US" altLang="en-US" sz="1600" dirty="0"/>
              <a:t> is ideal for considering options after education, including searching for </a:t>
            </a:r>
            <a:r>
              <a:rPr lang="en-US" altLang="en-US" sz="1600" dirty="0">
                <a:hlinkClick r:id="rId13"/>
              </a:rPr>
              <a:t>apprenticeships</a:t>
            </a:r>
            <a:r>
              <a:rPr lang="en-US" alt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2306101"/>
      </p:ext>
    </p:extLst>
  </p:cSld>
  <p:clrMapOvr>
    <a:masterClrMapping/>
  </p:clrMapOvr>
</p:sld>
</file>

<file path=ppt/theme/theme1.xml><?xml version="1.0" encoding="utf-8"?>
<a:theme xmlns:a="http://schemas.openxmlformats.org/drawingml/2006/main" name="Text slide layout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ure Student Image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G Student Image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3. Image library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3. Image library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mpus Image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servatoire Image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Ucas Image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31739</TotalTime>
  <Words>1317</Words>
  <Application>Microsoft Office PowerPoint</Application>
  <PresentationFormat>On-screen Show (16:9)</PresentationFormat>
  <Paragraphs>210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ＭＳ Ｐゴシック</vt:lpstr>
      <vt:lpstr>ＭＳ Ｐゴシック</vt:lpstr>
      <vt:lpstr>Arial</vt:lpstr>
      <vt:lpstr>Calibri</vt:lpstr>
      <vt:lpstr>FS Albert Pro</vt:lpstr>
      <vt:lpstr>Times New Roman</vt:lpstr>
      <vt:lpstr>Text slide layouts</vt:lpstr>
      <vt:lpstr>Mature Student Images</vt:lpstr>
      <vt:lpstr>UG Student Images</vt:lpstr>
      <vt:lpstr>1_3. Image library</vt:lpstr>
      <vt:lpstr>5_3. Image library</vt:lpstr>
      <vt:lpstr>Campus Images</vt:lpstr>
      <vt:lpstr>Conservatoire Images</vt:lpstr>
      <vt:lpstr>Ucas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Kelly</dc:creator>
  <cp:lastModifiedBy>Mrs C. Hayes</cp:lastModifiedBy>
  <cp:revision>665</cp:revision>
  <dcterms:created xsi:type="dcterms:W3CDTF">2018-04-11T11:08:54Z</dcterms:created>
  <dcterms:modified xsi:type="dcterms:W3CDTF">2019-06-28T07:51:14Z</dcterms:modified>
</cp:coreProperties>
</file>